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40.jpg" ContentType="image/jpeg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media/image49.jpg" ContentType="image/jpe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0" r:id="rId2"/>
    <p:sldId id="262" r:id="rId3"/>
    <p:sldId id="301" r:id="rId4"/>
    <p:sldId id="267" r:id="rId5"/>
    <p:sldId id="265" r:id="rId6"/>
    <p:sldId id="263" r:id="rId7"/>
    <p:sldId id="268" r:id="rId8"/>
    <p:sldId id="302" r:id="rId9"/>
    <p:sldId id="279" r:id="rId10"/>
    <p:sldId id="269" r:id="rId11"/>
    <p:sldId id="281" r:id="rId12"/>
    <p:sldId id="282" r:id="rId13"/>
    <p:sldId id="283" r:id="rId14"/>
    <p:sldId id="303" r:id="rId15"/>
    <p:sldId id="285" r:id="rId16"/>
    <p:sldId id="280" r:id="rId17"/>
    <p:sldId id="278" r:id="rId18"/>
    <p:sldId id="286" r:id="rId19"/>
    <p:sldId id="290" r:id="rId20"/>
    <p:sldId id="297" r:id="rId21"/>
    <p:sldId id="289" r:id="rId22"/>
    <p:sldId id="293" r:id="rId23"/>
    <p:sldId id="294" r:id="rId24"/>
    <p:sldId id="305" r:id="rId25"/>
    <p:sldId id="316" r:id="rId26"/>
    <p:sldId id="300" r:id="rId27"/>
    <p:sldId id="299" r:id="rId28"/>
    <p:sldId id="306" r:id="rId29"/>
    <p:sldId id="307" r:id="rId30"/>
    <p:sldId id="308" r:id="rId31"/>
    <p:sldId id="309" r:id="rId32"/>
    <p:sldId id="288" r:id="rId33"/>
    <p:sldId id="310" r:id="rId34"/>
    <p:sldId id="311" r:id="rId35"/>
    <p:sldId id="312" r:id="rId36"/>
    <p:sldId id="315" r:id="rId37"/>
    <p:sldId id="313" r:id="rId38"/>
    <p:sldId id="314" r:id="rId39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B16"/>
    <a:srgbClr val="333300"/>
    <a:srgbClr val="548235"/>
    <a:srgbClr val="DBB835"/>
    <a:srgbClr val="0B1B3D"/>
    <a:srgbClr val="122F51"/>
    <a:srgbClr val="FEA402"/>
    <a:srgbClr val="EEEE78"/>
    <a:srgbClr val="5DC458"/>
    <a:srgbClr val="176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 autoAdjust="0"/>
    <p:restoredTop sz="84056" autoAdjust="0"/>
  </p:normalViewPr>
  <p:slideViewPr>
    <p:cSldViewPr snapToGrid="0">
      <p:cViewPr varScale="1">
        <p:scale>
          <a:sx n="69" d="100"/>
          <a:sy n="69" d="100"/>
        </p:scale>
        <p:origin x="17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ro4\Documents\&#52852;&#52852;&#50724;&#53665;%20&#48155;&#51008;%20&#54028;&#51068;\&#45936;&#51060;&#53552;%20&#51221;&#47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37374638088002"/>
          <c:y val="0.13843475507162004"/>
          <c:w val="0.70029002624671921"/>
          <c:h val="0.54311421397608683"/>
        </c:manualLayout>
      </c:layout>
      <c:lineChart>
        <c:grouping val="standard"/>
        <c:varyColors val="0"/>
        <c:ser>
          <c:idx val="1"/>
          <c:order val="1"/>
          <c:tx>
            <c:strRef>
              <c:f>Sheet1!$H$41</c:f>
              <c:strCache>
                <c:ptCount val="1"/>
                <c:pt idx="0">
                  <c:v>Temperature(℃)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3.119208698952821E-2"/>
                  <c:y val="-4.99784631103848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F1-4381-95EC-60C9CAF3D2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percentage"/>
            <c:noEndCap val="0"/>
            <c:val val="5"/>
            <c:spPr>
              <a:noFill/>
              <a:ln w="12700" cap="flat" cmpd="sng" algn="ctr">
                <a:solidFill>
                  <a:srgbClr val="FF0000"/>
                </a:solidFill>
                <a:round/>
              </a:ln>
              <a:effectLst/>
            </c:spPr>
          </c:errBars>
          <c:cat>
            <c:numRef>
              <c:f>Sheet1!$I$39:$L$39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Sheet1!$I$41:$L$41</c:f>
              <c:numCache>
                <c:formatCode>General</c:formatCode>
                <c:ptCount val="4"/>
                <c:pt idx="0">
                  <c:v>125.75</c:v>
                </c:pt>
                <c:pt idx="1">
                  <c:v>170.2</c:v>
                </c:pt>
                <c:pt idx="2">
                  <c:v>219</c:v>
                </c:pt>
                <c:pt idx="3">
                  <c:v>185.8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F1-4381-95EC-60C9CAF3D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7327407"/>
        <c:axId val="1360524783"/>
      </c:lineChart>
      <c:lineChart>
        <c:grouping val="standard"/>
        <c:varyColors val="0"/>
        <c:ser>
          <c:idx val="0"/>
          <c:order val="0"/>
          <c:tx>
            <c:strRef>
              <c:f>Sheet1!$H$40</c:f>
              <c:strCache>
                <c:ptCount val="1"/>
                <c:pt idx="0">
                  <c:v>Resistance(Ω)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1270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numRef>
              <c:f>Sheet1!$I$39:$L$39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Sheet1!$I$40:$L$40</c:f>
              <c:numCache>
                <c:formatCode>General</c:formatCode>
                <c:ptCount val="4"/>
                <c:pt idx="0">
                  <c:v>348</c:v>
                </c:pt>
                <c:pt idx="1">
                  <c:v>313.25</c:v>
                </c:pt>
                <c:pt idx="2">
                  <c:v>326</c:v>
                </c:pt>
                <c:pt idx="3">
                  <c:v>267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F1-4381-95EC-60C9CAF3D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6794991"/>
        <c:axId val="1416794031"/>
      </c:lineChart>
      <c:catAx>
        <c:axId val="98732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meanders designs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360524783"/>
        <c:crosses val="autoZero"/>
        <c:auto val="1"/>
        <c:lblAlgn val="ctr"/>
        <c:lblOffset val="100"/>
        <c:noMultiLvlLbl val="0"/>
      </c:catAx>
      <c:valAx>
        <c:axId val="1360524783"/>
        <c:scaling>
          <c:orientation val="minMax"/>
          <c:min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Temperature(℃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"/>
              <c:y val="0.217117963483166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2222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987327407"/>
        <c:crosses val="autoZero"/>
        <c:crossBetween val="between"/>
        <c:majorUnit val="50"/>
      </c:valAx>
      <c:valAx>
        <c:axId val="1416794031"/>
        <c:scaling>
          <c:orientation val="minMax"/>
          <c:max val="400"/>
          <c:min val="2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Resistance(</a:t>
                </a:r>
                <a:r>
                  <a:rPr lang="el-GR"/>
                  <a:t>Ω</a:t>
                </a:r>
                <a:r>
                  <a:rPr lang="en-US"/>
                  <a:t>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93960257524264512"/>
              <c:y val="0.21721883088911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416794991"/>
        <c:crosses val="max"/>
        <c:crossBetween val="between"/>
        <c:majorUnit val="50"/>
      </c:valAx>
      <c:catAx>
        <c:axId val="14167949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16794031"/>
        <c:crosses val="autoZero"/>
        <c:auto val="1"/>
        <c:lblAlgn val="ctr"/>
        <c:lblOffset val="100"/>
        <c:noMultiLvlLbl val="0"/>
      </c:catAx>
      <c:spPr>
        <a:noFill/>
        <a:ln w="22225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63622948623484499"/>
          <c:y val="0.85322466624976212"/>
          <c:w val="0.3609347723737345"/>
          <c:h val="0.146775301436260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 sz="1200" b="1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F57FC-DFC1-47CD-A574-83BC583D6977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6971E-3EEA-4DA6-933C-C4758821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54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kiees.org/archive/view_article?pid=jkiees-33-7-509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s.org/molecule-of-the-week/archive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저는 울산대학교 </a:t>
            </a:r>
            <a:r>
              <a:rPr lang="ko-KR" altLang="en-US" dirty="0" err="1"/>
              <a:t>신건철</a:t>
            </a:r>
            <a:r>
              <a:rPr lang="ko-KR" altLang="en-US" dirty="0"/>
              <a:t> 교수님 연구실에서 석사과정중인 박상호라고 합니다</a:t>
            </a:r>
            <a:r>
              <a:rPr lang="en-US" altLang="ko-KR" dirty="0"/>
              <a:t>. </a:t>
            </a:r>
            <a:r>
              <a:rPr lang="ko-KR" altLang="en-US" dirty="0"/>
              <a:t>제가 연구한 주제는 무선 전자 장치를 위한 마이크로 히터 디자인입니다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9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마이크로 히터 필름 제작 및 공정입니다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Flexible</a:t>
            </a:r>
            <a:r>
              <a:rPr lang="ko-KR" altLang="en-US" dirty="0"/>
              <a:t>한 히터를 제작하기 위해 유연한 소재인 </a:t>
            </a:r>
            <a:r>
              <a:rPr lang="ko-KR" altLang="en-US" dirty="0" err="1"/>
              <a:t>폴리이미드와</a:t>
            </a:r>
            <a:r>
              <a:rPr lang="ko-KR" altLang="en-US" dirty="0"/>
              <a:t> </a:t>
            </a:r>
            <a:r>
              <a:rPr lang="en-US" altLang="ko-KR" dirty="0"/>
              <a:t>PDMS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폴리이미드</a:t>
            </a:r>
            <a:r>
              <a:rPr lang="ko-KR" altLang="en-US" dirty="0"/>
              <a:t> 위 </a:t>
            </a:r>
            <a:r>
              <a:rPr lang="en-US" altLang="ko-KR" dirty="0"/>
              <a:t>10</a:t>
            </a:r>
            <a:r>
              <a:rPr lang="ko-KR" altLang="en-US" dirty="0"/>
              <a:t>나노의 </a:t>
            </a:r>
            <a:r>
              <a:rPr lang="en-US" altLang="ko-KR" dirty="0"/>
              <a:t>Ti</a:t>
            </a:r>
            <a:r>
              <a:rPr lang="ko-KR" altLang="en-US" dirty="0"/>
              <a:t>와 </a:t>
            </a:r>
            <a:r>
              <a:rPr lang="en-US" altLang="ko-KR" dirty="0"/>
              <a:t>100</a:t>
            </a:r>
            <a:r>
              <a:rPr lang="ko-KR" altLang="en-US" dirty="0"/>
              <a:t>나노의 </a:t>
            </a:r>
            <a:r>
              <a:rPr lang="en-US" altLang="ko-KR" dirty="0"/>
              <a:t>Pt</a:t>
            </a:r>
            <a:r>
              <a:rPr lang="ko-KR" altLang="en-US" dirty="0"/>
              <a:t>를 </a:t>
            </a:r>
            <a:r>
              <a:rPr lang="en-US" altLang="ko-KR" dirty="0"/>
              <a:t>Dc </a:t>
            </a:r>
            <a:r>
              <a:rPr lang="ko-KR" altLang="en-US" dirty="0" err="1"/>
              <a:t>마그네트론</a:t>
            </a:r>
            <a:r>
              <a:rPr lang="ko-KR" altLang="en-US" dirty="0"/>
              <a:t> </a:t>
            </a:r>
            <a:r>
              <a:rPr lang="ko-KR" altLang="en-US" dirty="0" err="1"/>
              <a:t>스퍼터링을</a:t>
            </a:r>
            <a:r>
              <a:rPr lang="ko-KR" altLang="en-US" dirty="0"/>
              <a:t> 통해 </a:t>
            </a:r>
            <a:r>
              <a:rPr lang="ko-KR" altLang="en-US" dirty="0" err="1"/>
              <a:t>증착합니다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Ti</a:t>
            </a:r>
            <a:r>
              <a:rPr lang="ko-KR" altLang="en-US" dirty="0"/>
              <a:t>는 백금과 </a:t>
            </a:r>
            <a:r>
              <a:rPr lang="ko-KR" altLang="en-US" dirty="0" err="1"/>
              <a:t>폴리이미드의</a:t>
            </a:r>
            <a:r>
              <a:rPr lang="ko-KR" altLang="en-US" dirty="0"/>
              <a:t> 접착을 </a:t>
            </a:r>
            <a:r>
              <a:rPr lang="ko-KR" altLang="en-US" dirty="0" err="1"/>
              <a:t>돕기위한</a:t>
            </a:r>
            <a:r>
              <a:rPr lang="ko-KR" altLang="en-US" dirty="0"/>
              <a:t> </a:t>
            </a:r>
            <a:r>
              <a:rPr lang="ko-KR" altLang="en-US" dirty="0" err="1"/>
              <a:t>접착층입니다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변수를 조절하고 </a:t>
            </a:r>
            <a:r>
              <a:rPr lang="en-US" altLang="ko-KR" dirty="0"/>
              <a:t>laser ablation</a:t>
            </a:r>
            <a:r>
              <a:rPr lang="ko-KR" altLang="en-US" dirty="0"/>
              <a:t>을 진행하여 히터를 제작합니다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88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NFC</a:t>
            </a:r>
            <a:r>
              <a:rPr lang="ko-KR" altLang="en-US" dirty="0"/>
              <a:t> 기반 무선전력을 수신하는 무선안테나를 제작하는 과정입니다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PDMS</a:t>
            </a:r>
            <a:r>
              <a:rPr lang="ko-KR" altLang="en-US" dirty="0"/>
              <a:t>를 </a:t>
            </a:r>
            <a:r>
              <a:rPr lang="ko-KR" altLang="en-US" dirty="0" err="1"/>
              <a:t>글래스위에</a:t>
            </a:r>
            <a:r>
              <a:rPr lang="ko-KR" altLang="en-US" dirty="0"/>
              <a:t> </a:t>
            </a:r>
            <a:r>
              <a:rPr lang="ko-KR" altLang="en-US" dirty="0" err="1"/>
              <a:t>스핀코팅하고</a:t>
            </a:r>
            <a:r>
              <a:rPr lang="ko-KR" altLang="en-US" dirty="0"/>
              <a:t> </a:t>
            </a:r>
            <a:r>
              <a:rPr lang="ko-KR" altLang="en-US" dirty="0" err="1"/>
              <a:t>경화시켜줍니다</a:t>
            </a:r>
            <a:r>
              <a:rPr lang="en-US" altLang="ko-KR" dirty="0"/>
              <a:t>. </a:t>
            </a:r>
            <a:r>
              <a:rPr lang="ko-KR" altLang="en-US" dirty="0"/>
              <a:t>이후 알루미늄 호일을 </a:t>
            </a:r>
            <a:r>
              <a:rPr lang="en-US" altLang="ko-KR" dirty="0"/>
              <a:t>PDMS</a:t>
            </a:r>
            <a:r>
              <a:rPr lang="ko-KR" altLang="en-US" dirty="0"/>
              <a:t>에 붙여줍니다</a:t>
            </a:r>
            <a:r>
              <a:rPr lang="en-US" altLang="ko-KR" dirty="0"/>
              <a:t>. </a:t>
            </a:r>
            <a:r>
              <a:rPr lang="ko-KR" altLang="en-US" dirty="0"/>
              <a:t>그리고 모델링 프로그램을 통해 제작한 안테나회로를 </a:t>
            </a:r>
            <a:r>
              <a:rPr lang="en-US" altLang="ko-KR" dirty="0"/>
              <a:t>laser ablation</a:t>
            </a:r>
            <a:r>
              <a:rPr lang="ko-KR" altLang="en-US" dirty="0"/>
              <a:t> 공정으로 제작해 완성합니다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안테나에 영향을 주는 변수로는 코일의 </a:t>
            </a:r>
            <a:r>
              <a:rPr lang="ko-KR" altLang="en-US" dirty="0" err="1"/>
              <a:t>회전수</a:t>
            </a:r>
            <a:r>
              <a:rPr lang="en-US" altLang="ko-KR" dirty="0"/>
              <a:t>, </a:t>
            </a:r>
            <a:r>
              <a:rPr lang="ko-KR" altLang="en-US" dirty="0"/>
              <a:t>코일간 폭</a:t>
            </a:r>
            <a:r>
              <a:rPr lang="en-US" altLang="ko-KR" dirty="0"/>
              <a:t>, </a:t>
            </a:r>
            <a:r>
              <a:rPr lang="ko-KR" altLang="en-US" dirty="0"/>
              <a:t>코일간 간격</a:t>
            </a:r>
            <a:r>
              <a:rPr lang="en-US" altLang="ko-KR" dirty="0"/>
              <a:t>, </a:t>
            </a:r>
            <a:r>
              <a:rPr lang="ko-KR" altLang="en-US" dirty="0"/>
              <a:t>안테나 내경</a:t>
            </a:r>
            <a:r>
              <a:rPr lang="en-US" altLang="ko-KR" dirty="0"/>
              <a:t>,</a:t>
            </a:r>
            <a:r>
              <a:rPr lang="ko-KR" altLang="en-US" dirty="0"/>
              <a:t>외경이 있습니다</a:t>
            </a:r>
            <a:r>
              <a:rPr lang="en-US" altLang="ko-KR" dirty="0"/>
              <a:t>. </a:t>
            </a:r>
            <a:r>
              <a:rPr lang="ko-KR" altLang="en-US" dirty="0"/>
              <a:t>이러한 변수를 조절하여 수신성능이 우수한 안테나를 제작하였습니다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38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마이크로 히터를 작동하는 시스템과 측정법입니다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a</a:t>
            </a:r>
            <a:r>
              <a:rPr lang="ko-KR" altLang="en-US" dirty="0"/>
              <a:t>에서 무선 전력 전송 시스템을 확인할 수 있습니다</a:t>
            </a:r>
            <a:r>
              <a:rPr lang="en-US" altLang="ko-KR" dirty="0"/>
              <a:t>. Laptop</a:t>
            </a:r>
            <a:r>
              <a:rPr lang="ko-KR" altLang="en-US" dirty="0"/>
              <a:t>에서 파워와 같은 변수를 조절하면 파워 서플라이와 연결된 </a:t>
            </a:r>
            <a:r>
              <a:rPr lang="en-US" altLang="ko-KR" dirty="0"/>
              <a:t>PDC</a:t>
            </a:r>
            <a:r>
              <a:rPr lang="ko-KR" altLang="en-US" dirty="0"/>
              <a:t>박스에서 전력을 제어하고 책상 아래의 </a:t>
            </a:r>
            <a:r>
              <a:rPr lang="ko-KR" altLang="en-US" dirty="0" err="1"/>
              <a:t>오토튜너로</a:t>
            </a:r>
            <a:r>
              <a:rPr lang="ko-KR" altLang="en-US" dirty="0"/>
              <a:t> </a:t>
            </a:r>
            <a:r>
              <a:rPr lang="en-US" altLang="ko-KR" dirty="0"/>
              <a:t>RF</a:t>
            </a:r>
            <a:r>
              <a:rPr lang="ko-KR" altLang="en-US" dirty="0"/>
              <a:t>전력이 이동합니다</a:t>
            </a:r>
            <a:r>
              <a:rPr lang="en-US" altLang="ko-KR" dirty="0"/>
              <a:t>. </a:t>
            </a:r>
            <a:r>
              <a:rPr lang="ko-KR" altLang="en-US" dirty="0"/>
              <a:t>이후 안테나에서 무선전력 필드를 만들게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b</a:t>
            </a:r>
            <a:r>
              <a:rPr lang="ko-KR" altLang="en-US" dirty="0"/>
              <a:t>는 이러한 무선전력전송시스템의 작동을 시각적으로 확인하기 위해 무선안테나와 </a:t>
            </a:r>
            <a:r>
              <a:rPr lang="en-US" altLang="ko-KR" dirty="0"/>
              <a:t>LED</a:t>
            </a:r>
            <a:r>
              <a:rPr lang="ko-KR" altLang="en-US" dirty="0"/>
              <a:t>를 연결해 작동하는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마이크로 히터의 저항은 </a:t>
            </a:r>
            <a:r>
              <a:rPr lang="ko-KR" altLang="en-US" dirty="0" err="1"/>
              <a:t>디지털멀티미터를</a:t>
            </a:r>
            <a:r>
              <a:rPr lang="ko-KR" altLang="en-US" dirty="0"/>
              <a:t> 사용해 측정하였으며 온도 및 발열은 </a:t>
            </a:r>
            <a:r>
              <a:rPr lang="en-US" altLang="ko-KR" dirty="0"/>
              <a:t>IR</a:t>
            </a:r>
            <a:r>
              <a:rPr lang="ko-KR" altLang="en-US" dirty="0"/>
              <a:t>카메라를 통해 확인했습니다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PDC</a:t>
            </a:r>
            <a:r>
              <a:rPr lang="ko-KR" altLang="en-US" dirty="0"/>
              <a:t>박스</a:t>
            </a:r>
            <a:r>
              <a:rPr lang="en-US" altLang="ko-KR" dirty="0"/>
              <a:t>: </a:t>
            </a:r>
            <a:r>
              <a:rPr lang="ko-KR" altLang="en-US" dirty="0"/>
              <a:t>무선신호를 생성하는 장비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20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마이크로 히터의 디자인입니다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마이크로 히터는 단일 선 디자인과 </a:t>
            </a:r>
            <a:r>
              <a:rPr lang="ko-KR" altLang="en-US" dirty="0" err="1"/>
              <a:t>미앤더</a:t>
            </a:r>
            <a:r>
              <a:rPr lang="ko-KR" altLang="en-US" dirty="0"/>
              <a:t> 디자인으로 총 두가지의 형태로 제작했습니다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미앤더</a:t>
            </a:r>
            <a:r>
              <a:rPr lang="ko-KR" altLang="en-US" dirty="0"/>
              <a:t> 디자인은 간단하게 말하여 구부러지는 패턴이 한쪽 방향으로 일정하게 나열되는 구조입니다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단일선 디자인의 히터를 설계하면서 비교하는 변수는 금속선의 총 길이와 너비입니다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1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마이크로 히터를 디자인하며 고려한 변수에 대한 몇가지 공식들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히터의 발열은 </a:t>
            </a:r>
            <a:r>
              <a:rPr lang="ko-KR" altLang="en-US" dirty="0" err="1"/>
              <a:t>줄열법칙을</a:t>
            </a:r>
            <a:r>
              <a:rPr lang="ko-KR" altLang="en-US" dirty="0"/>
              <a:t> 따르게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줄열법칙에</a:t>
            </a:r>
            <a:r>
              <a:rPr lang="ko-KR" altLang="en-US" dirty="0"/>
              <a:t> 따라 전류의 </a:t>
            </a:r>
            <a:r>
              <a:rPr lang="ko-KR" altLang="en-US" dirty="0" err="1"/>
              <a:t>제곱배</a:t>
            </a:r>
            <a:r>
              <a:rPr lang="en-US" altLang="ko-KR" dirty="0"/>
              <a:t>, </a:t>
            </a:r>
            <a:r>
              <a:rPr lang="ko-KR" altLang="en-US" dirty="0"/>
              <a:t>저항</a:t>
            </a:r>
            <a:r>
              <a:rPr lang="en-US" altLang="ko-KR" dirty="0"/>
              <a:t>, </a:t>
            </a:r>
            <a:r>
              <a:rPr lang="ko-KR" altLang="en-US" dirty="0"/>
              <a:t>그리고 시간에 비례하여 열이 발생하게 됩니다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공식</a:t>
            </a:r>
            <a:r>
              <a:rPr lang="en-US" altLang="ko-KR" dirty="0"/>
              <a:t>2</a:t>
            </a:r>
            <a:r>
              <a:rPr lang="ko-KR" altLang="en-US" dirty="0"/>
              <a:t>는 공식</a:t>
            </a:r>
            <a:r>
              <a:rPr lang="en-US" altLang="ko-KR" dirty="0"/>
              <a:t>1</a:t>
            </a:r>
            <a:r>
              <a:rPr lang="ko-KR" altLang="en-US" dirty="0"/>
              <a:t>의 전기저항을 도선의 관점에서 풀어 나타냈습니다</a:t>
            </a:r>
            <a:r>
              <a:rPr lang="en-US" altLang="ko-KR" dirty="0"/>
              <a:t>. </a:t>
            </a:r>
            <a:r>
              <a:rPr lang="ko-KR" altLang="en-US" dirty="0"/>
              <a:t>이때 두께 </a:t>
            </a:r>
            <a:r>
              <a:rPr lang="en-US" altLang="ko-KR" dirty="0"/>
              <a:t>t</a:t>
            </a:r>
            <a:r>
              <a:rPr lang="ko-KR" altLang="en-US" dirty="0"/>
              <a:t>는 백금의 두께로 </a:t>
            </a:r>
            <a:r>
              <a:rPr lang="en-US" altLang="ko-KR" dirty="0"/>
              <a:t>100nm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도선의 길이가 길어지면 저항은 증가하고 너비가 두꺼워지면 저항이 감소합니다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결과가 나타나지만 저의 연구는 교류전류를 통한 유도전류를 사용하였으며 발열면적에 대한 열집중과 열손실과 같은 다양한 변수가 존재하므로 직접 실험을 통해 결과를 확인 할 필요가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98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레이저</a:t>
            </a:r>
            <a:r>
              <a:rPr lang="en-US" altLang="ko-KR" dirty="0"/>
              <a:t>ablation</a:t>
            </a:r>
            <a:r>
              <a:rPr lang="ko-KR" altLang="en-US" dirty="0"/>
              <a:t>의 변수를 조절하여 안테나와 히터를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변수는 파워 스피드 주파수로 위 사진은 히터제작에 </a:t>
            </a:r>
            <a:r>
              <a:rPr lang="ko-KR" altLang="en-US" dirty="0" err="1"/>
              <a:t>필요로한</a:t>
            </a:r>
            <a:r>
              <a:rPr lang="ko-KR" altLang="en-US" dirty="0"/>
              <a:t> 조건보다 높은 값을 변수에 </a:t>
            </a:r>
            <a:r>
              <a:rPr lang="ko-KR" altLang="en-US" dirty="0" err="1"/>
              <a:t>기입했을때</a:t>
            </a:r>
            <a:r>
              <a:rPr lang="ko-KR" altLang="en-US" dirty="0"/>
              <a:t> 나타난 모습입니다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파워를 강하게 할 경우 강한 출력 에너지로 인해 </a:t>
            </a:r>
            <a:r>
              <a:rPr lang="ko-KR" altLang="en-US" dirty="0" err="1"/>
              <a:t>폴리이미드의</a:t>
            </a:r>
            <a:r>
              <a:rPr lang="ko-KR" altLang="en-US" dirty="0"/>
              <a:t> 표면이 타는 모습을 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두번째로 빠른 스피드로 인해 골고루 제거되지 못하고 도선이 삐죽삐죽한 모습을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주파수를 높게 하게 되면 열영향을 </a:t>
            </a:r>
            <a:r>
              <a:rPr lang="ko-KR" altLang="en-US" dirty="0" err="1"/>
              <a:t>많이주며</a:t>
            </a:r>
            <a:r>
              <a:rPr lang="ko-KR" altLang="en-US" dirty="0"/>
              <a:t> 깊게 파이는 특징이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이러한 세가지 변수를 적절히 조절해 최적의 조건을 찾았고 그 값은 화면의 표와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사진에 </a:t>
            </a:r>
            <a:r>
              <a:rPr lang="ko-KR" altLang="en-US" dirty="0" err="1"/>
              <a:t>재료설명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5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안테나를 제작한 결과입니다</a:t>
            </a:r>
            <a:r>
              <a:rPr lang="en-US" altLang="ko-KR" dirty="0"/>
              <a:t>. PDMS</a:t>
            </a:r>
            <a:r>
              <a:rPr lang="ko-KR" altLang="en-US" dirty="0"/>
              <a:t>를 슬라이드 </a:t>
            </a:r>
            <a:r>
              <a:rPr lang="ko-KR" altLang="en-US" dirty="0" err="1"/>
              <a:t>글래스에</a:t>
            </a:r>
            <a:r>
              <a:rPr lang="ko-KR" altLang="en-US" dirty="0"/>
              <a:t> </a:t>
            </a:r>
            <a:r>
              <a:rPr lang="ko-KR" altLang="en-US" dirty="0" err="1"/>
              <a:t>스핀코팅하여</a:t>
            </a:r>
            <a:r>
              <a:rPr lang="ko-KR" altLang="en-US" dirty="0"/>
              <a:t> </a:t>
            </a:r>
            <a:r>
              <a:rPr lang="ko-KR" altLang="en-US" dirty="0" err="1"/>
              <a:t>경화시킵니다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ko-KR" altLang="en-US" dirty="0" err="1"/>
              <a:t>알루미늄호일을</a:t>
            </a:r>
            <a:r>
              <a:rPr lang="ko-KR" altLang="en-US" dirty="0"/>
              <a:t> 도포하고 모델링 프로그램을 통해 제작한 </a:t>
            </a:r>
            <a:endParaRPr lang="en-US" altLang="ko-KR" dirty="0"/>
          </a:p>
          <a:p>
            <a:r>
              <a:rPr lang="ko-KR" altLang="en-US" dirty="0"/>
              <a:t>안테나 회로대로 레이저 가공을 진행하였습니다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ko-KR" altLang="en-US" dirty="0" err="1"/>
              <a:t>실버에폭시를</a:t>
            </a:r>
            <a:r>
              <a:rPr lang="ko-KR" altLang="en-US" dirty="0"/>
              <a:t> 이용해 연결하여 </a:t>
            </a:r>
            <a:r>
              <a:rPr lang="ko-KR" altLang="en-US" dirty="0" err="1"/>
              <a:t>닫힌회로를</a:t>
            </a:r>
            <a:r>
              <a:rPr lang="ko-KR" altLang="en-US" dirty="0"/>
              <a:t> 만들어주었습니다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안테나 디자인과 수치는 다음과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377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마이크로 히터를 제작하는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이전 실험방법과 동일하게 </a:t>
            </a:r>
            <a:r>
              <a:rPr lang="ko-KR" altLang="en-US" dirty="0" err="1"/>
              <a:t>경화시킨</a:t>
            </a:r>
            <a:r>
              <a:rPr lang="ko-KR" altLang="en-US" dirty="0"/>
              <a:t> </a:t>
            </a:r>
            <a:r>
              <a:rPr lang="en-US" altLang="ko-KR" dirty="0"/>
              <a:t>PDMS </a:t>
            </a:r>
            <a:r>
              <a:rPr lang="ko-KR" altLang="en-US" dirty="0"/>
              <a:t>위 </a:t>
            </a:r>
            <a:r>
              <a:rPr lang="en-US" altLang="ko-KR" dirty="0"/>
              <a:t>Pt</a:t>
            </a:r>
            <a:r>
              <a:rPr lang="ko-KR" altLang="en-US" dirty="0"/>
              <a:t>가 </a:t>
            </a:r>
            <a:r>
              <a:rPr lang="ko-KR" altLang="en-US" dirty="0" err="1"/>
              <a:t>증착된</a:t>
            </a:r>
            <a:r>
              <a:rPr lang="ko-KR" altLang="en-US" dirty="0"/>
              <a:t> </a:t>
            </a:r>
            <a:r>
              <a:rPr lang="ko-KR" altLang="en-US" dirty="0" err="1"/>
              <a:t>폴리이미드</a:t>
            </a:r>
            <a:r>
              <a:rPr lang="ko-KR" altLang="en-US" dirty="0"/>
              <a:t> 필름을 부착합니다</a:t>
            </a:r>
            <a:r>
              <a:rPr lang="en-US" altLang="ko-KR" dirty="0"/>
              <a:t>. </a:t>
            </a:r>
            <a:r>
              <a:rPr lang="ko-KR" altLang="en-US" dirty="0"/>
              <a:t>이후 레이저 </a:t>
            </a:r>
            <a:r>
              <a:rPr lang="en-US" altLang="ko-KR" dirty="0"/>
              <a:t>ablation </a:t>
            </a:r>
            <a:r>
              <a:rPr lang="ko-KR" altLang="en-US" dirty="0"/>
              <a:t>가공을 통해 마이크로 히터를 제작하였습니다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46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제작한 히터를 송신전력 </a:t>
            </a:r>
            <a:r>
              <a:rPr lang="en-US" altLang="ko-KR" dirty="0"/>
              <a:t>3.75W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분간 구동하여 온도와 저항을 측정해보았습니다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처음은 단일선 디자인입니다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히터의 길이는 </a:t>
            </a:r>
            <a:r>
              <a:rPr lang="en-US" altLang="ko-KR" dirty="0"/>
              <a:t>1mm</a:t>
            </a:r>
            <a:r>
              <a:rPr lang="ko-KR" altLang="en-US" dirty="0"/>
              <a:t>부터 </a:t>
            </a:r>
            <a:r>
              <a:rPr lang="en-US" altLang="ko-KR" dirty="0"/>
              <a:t>14mm</a:t>
            </a:r>
            <a:r>
              <a:rPr lang="ko-KR" altLang="en-US" dirty="0"/>
              <a:t>까지 </a:t>
            </a:r>
            <a:r>
              <a:rPr lang="en-US" altLang="ko-KR" dirty="0"/>
              <a:t>1mm</a:t>
            </a:r>
            <a:r>
              <a:rPr lang="ko-KR" altLang="en-US" dirty="0"/>
              <a:t>단위로 증가시켰고</a:t>
            </a:r>
            <a:r>
              <a:rPr lang="en-US" altLang="ko-KR" dirty="0"/>
              <a:t>, </a:t>
            </a:r>
            <a:r>
              <a:rPr lang="ko-KR" altLang="en-US" dirty="0"/>
              <a:t>너비는 </a:t>
            </a:r>
            <a:r>
              <a:rPr lang="en-US" altLang="ko-KR" dirty="0"/>
              <a:t>10um</a:t>
            </a:r>
            <a:r>
              <a:rPr lang="ko-KR" altLang="en-US" dirty="0"/>
              <a:t>부터 </a:t>
            </a:r>
            <a:r>
              <a:rPr lang="en-US" altLang="ko-KR" dirty="0"/>
              <a:t>60um</a:t>
            </a:r>
            <a:r>
              <a:rPr lang="ko-KR" altLang="en-US" dirty="0"/>
              <a:t>까지 </a:t>
            </a:r>
            <a:r>
              <a:rPr lang="en-US" altLang="ko-KR" dirty="0"/>
              <a:t>10um </a:t>
            </a:r>
            <a:r>
              <a:rPr lang="ko-KR" altLang="en-US" dirty="0"/>
              <a:t>단위로 제작하였습니다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실험 결과는 길이가 짧을수록</a:t>
            </a:r>
            <a:r>
              <a:rPr lang="en-US" altLang="ko-KR" dirty="0"/>
              <a:t>, </a:t>
            </a:r>
            <a:r>
              <a:rPr lang="ko-KR" altLang="en-US" dirty="0"/>
              <a:t>너비가 좁아질수록 온도가 증가하였습니다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결과는 길이가 짧아질수록 전류가 잘 흐르고 이는 줄 열의 법칙에 의해 제곱배로 증가하여 나타나는 결과입니다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저항은 오른쪽 그래프처럼 나타났습니다</a:t>
            </a:r>
            <a:r>
              <a:rPr lang="en-US" altLang="ko-KR" dirty="0"/>
              <a:t>. </a:t>
            </a:r>
            <a:r>
              <a:rPr lang="ko-KR" altLang="en-US" dirty="0"/>
              <a:t>길이가 증가할수록 저항이 증가하지만 </a:t>
            </a:r>
            <a:r>
              <a:rPr lang="ko-KR" altLang="en-US" dirty="0" err="1"/>
              <a:t>마이크로히터</a:t>
            </a:r>
            <a:r>
              <a:rPr lang="ko-KR" altLang="en-US" dirty="0"/>
              <a:t> 특성상 증가하는 </a:t>
            </a:r>
            <a:r>
              <a:rPr lang="ko-KR" altLang="en-US" dirty="0" err="1"/>
              <a:t>저항값보다</a:t>
            </a:r>
            <a:r>
              <a:rPr lang="ko-KR" altLang="en-US" dirty="0"/>
              <a:t> 떨어지는 전류가 발열에 더 큰 효과를 주어 온도는 떨어지는 모습을 보였습니다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37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미앤더</a:t>
            </a:r>
            <a:r>
              <a:rPr lang="ko-KR" altLang="en-US" dirty="0"/>
              <a:t> 디자인을 응용하여 설계한 마이크로 히터의 온도와 저항을 측정한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길이를 </a:t>
            </a:r>
            <a:r>
              <a:rPr lang="en-US" altLang="ko-KR" dirty="0"/>
              <a:t>10mm</a:t>
            </a:r>
            <a:r>
              <a:rPr lang="ko-KR" altLang="en-US" dirty="0"/>
              <a:t>로 너비는 </a:t>
            </a:r>
            <a:r>
              <a:rPr lang="en-US" altLang="ko-KR" dirty="0"/>
              <a:t>50um</a:t>
            </a:r>
            <a:r>
              <a:rPr lang="ko-KR" altLang="en-US" dirty="0"/>
              <a:t>로 동일화 하여 히터의 선자체에 대한 변수를 제거하였습니다</a:t>
            </a:r>
            <a:r>
              <a:rPr lang="en-US" altLang="ko-KR" dirty="0"/>
              <a:t>. </a:t>
            </a:r>
            <a:r>
              <a:rPr lang="ko-KR" altLang="en-US" dirty="0"/>
              <a:t>이후 굽혀지는 모양을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4</a:t>
            </a:r>
            <a:r>
              <a:rPr lang="ko-KR" altLang="en-US" dirty="0"/>
              <a:t>번까지 반복하여 온도와 저항을 측정하였습니다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실험 결과 </a:t>
            </a:r>
            <a:r>
              <a:rPr lang="ko-KR" altLang="en-US" dirty="0" err="1"/>
              <a:t>굽힘수를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 반복한 히터가 가장 성능이 </a:t>
            </a:r>
            <a:r>
              <a:rPr lang="ko-KR" altLang="en-US" dirty="0" err="1"/>
              <a:t>좋은것으로</a:t>
            </a:r>
            <a:r>
              <a:rPr lang="ko-KR" altLang="en-US" dirty="0"/>
              <a:t> 확인되었습니다</a:t>
            </a:r>
            <a:r>
              <a:rPr lang="en-US" altLang="ko-KR" dirty="0"/>
              <a:t>. </a:t>
            </a:r>
            <a:r>
              <a:rPr lang="ko-KR" altLang="en-US" dirty="0"/>
              <a:t> 이는 </a:t>
            </a:r>
            <a:r>
              <a:rPr lang="en-US" altLang="ko-KR" dirty="0"/>
              <a:t>3</a:t>
            </a:r>
            <a:r>
              <a:rPr lang="ko-KR" altLang="en-US" dirty="0"/>
              <a:t>번 굽힌 회로의 디자인이 가장 면적이 좁아 열손실이 적고 열이 집중되어 나타나는 결과로 판단됩니다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0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같이 이루어져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51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동일 면적내에 채워진 히터 도선의 밀도를 변수로 하여 실험을 진행하였습니다</a:t>
            </a:r>
            <a:r>
              <a:rPr lang="en-US" altLang="ko-KR" dirty="0"/>
              <a:t>. </a:t>
            </a:r>
            <a:r>
              <a:rPr lang="ko-KR" altLang="en-US" dirty="0"/>
              <a:t>모든 결과에서 히터의 밀도가 높을수록 발열 온도가 낮아지는 것으로 나타났습니다</a:t>
            </a:r>
            <a:r>
              <a:rPr lang="en-US" altLang="ko-KR" dirty="0"/>
              <a:t>. </a:t>
            </a:r>
            <a:r>
              <a:rPr lang="ko-KR" altLang="en-US" dirty="0"/>
              <a:t>이는 히터 도선의 길이가 길어지면서 증가하는 </a:t>
            </a:r>
            <a:r>
              <a:rPr lang="ko-KR" altLang="en-US" dirty="0" err="1"/>
              <a:t>전기저항값보다</a:t>
            </a:r>
            <a:r>
              <a:rPr lang="ko-KR" altLang="en-US" dirty="0"/>
              <a:t> 마이크로 히터의 특성상 </a:t>
            </a:r>
            <a:r>
              <a:rPr lang="en-US" altLang="ko-KR" dirty="0"/>
              <a:t>100 nm</a:t>
            </a:r>
            <a:r>
              <a:rPr lang="ko-KR" altLang="en-US" dirty="0"/>
              <a:t> 의 매우 얇은 두께와 </a:t>
            </a:r>
            <a:r>
              <a:rPr lang="en-US" altLang="ko-KR" dirty="0"/>
              <a:t>40um </a:t>
            </a:r>
            <a:r>
              <a:rPr lang="ko-KR" altLang="en-US" dirty="0"/>
              <a:t>의 좁은 폭에 의해 발열에 </a:t>
            </a:r>
            <a:r>
              <a:rPr lang="ko-KR" altLang="en-US" dirty="0" err="1"/>
              <a:t>가장크게</a:t>
            </a:r>
            <a:r>
              <a:rPr lang="ko-KR" altLang="en-US" dirty="0"/>
              <a:t> 영향을 주는 </a:t>
            </a:r>
            <a:r>
              <a:rPr lang="ko-KR" altLang="en-US" dirty="0" err="1"/>
              <a:t>전류값을</a:t>
            </a:r>
            <a:r>
              <a:rPr lang="ko-KR" altLang="en-US" dirty="0"/>
              <a:t> 감소시키는 영향이 커서 인 것으로 판단됩니다</a:t>
            </a:r>
            <a:r>
              <a:rPr lang="en-US" altLang="ko-KR" dirty="0"/>
              <a:t>. </a:t>
            </a:r>
            <a:r>
              <a:rPr lang="ko-KR" altLang="en-US" dirty="0"/>
              <a:t>이를 검증하기 위해 현재 마이크로 히터 디자인을 </a:t>
            </a:r>
            <a:r>
              <a:rPr lang="en-US" altLang="ko-KR" dirty="0"/>
              <a:t>scale-up </a:t>
            </a:r>
            <a:r>
              <a:rPr lang="ko-KR" altLang="en-US" dirty="0"/>
              <a:t>해서 히터의 두께와 폭을 충분히 크게 갖는 비교 실험을 진행하고 있는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히터 </a:t>
            </a:r>
            <a:r>
              <a:rPr lang="ko-KR" altLang="en-US" dirty="0" err="1"/>
              <a:t>작동시간에</a:t>
            </a:r>
            <a:r>
              <a:rPr lang="ko-KR" altLang="en-US" dirty="0"/>
              <a:t> 관련해서 찾아보기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 </a:t>
            </a:r>
            <a:r>
              <a:rPr lang="ko-KR" altLang="en-US" dirty="0"/>
              <a:t>모든 결과에서 히터의 밀도가 높을수록 발열 온도가 낮아지는 것으로 나타났습니다</a:t>
            </a:r>
            <a:r>
              <a:rPr lang="en-US" altLang="ko-KR" dirty="0"/>
              <a:t>. </a:t>
            </a:r>
            <a:r>
              <a:rPr lang="ko-KR" altLang="en-US" dirty="0"/>
              <a:t>이는 히터 도선의 길이가 길어지면서 증가하는 </a:t>
            </a:r>
            <a:r>
              <a:rPr lang="ko-KR" altLang="en-US" dirty="0" err="1"/>
              <a:t>저항값보다</a:t>
            </a:r>
            <a:r>
              <a:rPr lang="ko-KR" altLang="en-US" dirty="0"/>
              <a:t> 마이크로 히터의 특성상 </a:t>
            </a:r>
            <a:r>
              <a:rPr lang="en-US" altLang="ko-KR" dirty="0"/>
              <a:t>100 nm</a:t>
            </a:r>
            <a:r>
              <a:rPr lang="ko-KR" altLang="en-US" dirty="0"/>
              <a:t> 의 매우 얇은 두께와 </a:t>
            </a:r>
            <a:r>
              <a:rPr lang="en-US" altLang="ko-KR" dirty="0"/>
              <a:t>40um </a:t>
            </a:r>
            <a:r>
              <a:rPr lang="ko-KR" altLang="en-US" dirty="0"/>
              <a:t>의 좁은 폭에 의한 매우 높은 저항이 길이가 길어지면서 발열에 </a:t>
            </a:r>
            <a:r>
              <a:rPr lang="ko-KR" altLang="en-US" dirty="0" err="1"/>
              <a:t>가장크게</a:t>
            </a:r>
            <a:r>
              <a:rPr lang="ko-KR" altLang="en-US" dirty="0"/>
              <a:t> 영향을 주는 </a:t>
            </a:r>
            <a:r>
              <a:rPr lang="ko-KR" altLang="en-US" dirty="0" err="1"/>
              <a:t>전류값을</a:t>
            </a:r>
            <a:r>
              <a:rPr lang="ko-KR" altLang="en-US" dirty="0"/>
              <a:t> 감소시키는 영향이 커서 인 것으로 판단됩니다</a:t>
            </a:r>
            <a:r>
              <a:rPr lang="en-US" altLang="ko-KR" dirty="0"/>
              <a:t>. </a:t>
            </a:r>
            <a:r>
              <a:rPr lang="ko-KR" altLang="en-US" dirty="0"/>
              <a:t>이를 검증하기 위해 현재 마이크로 히터 디자인을 </a:t>
            </a:r>
            <a:r>
              <a:rPr lang="en-US" altLang="ko-KR" dirty="0"/>
              <a:t>scale-up </a:t>
            </a:r>
            <a:r>
              <a:rPr lang="ko-KR" altLang="en-US" dirty="0"/>
              <a:t>해서 히터의 두께와 폭을 충분히 크게 갖는 비교 실험을 진행하고 있는 상황입니다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2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앞에서는 히터의 디자인을 변경하여 히터의 발열 온도가 달라지는 결과를 보여주었고</a:t>
            </a:r>
            <a:r>
              <a:rPr lang="en-US" altLang="ko-KR" dirty="0"/>
              <a:t>, </a:t>
            </a:r>
            <a:r>
              <a:rPr lang="ko-KR" altLang="en-US" dirty="0"/>
              <a:t>이와 더불어 본 마이크로 히터 소자가 무선으로 구동되는 소자이기때문에 무선 송신 시스템을 활용하여도 온도 제어가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연구에서는 펄스</a:t>
            </a:r>
            <a:r>
              <a:rPr lang="en-US" altLang="ko-KR" dirty="0"/>
              <a:t>duration</a:t>
            </a:r>
            <a:r>
              <a:rPr lang="en-US" altLang="ko-KR" baseline="0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10%</a:t>
            </a:r>
            <a:r>
              <a:rPr lang="ko-KR" altLang="en-US" dirty="0"/>
              <a:t>부터 </a:t>
            </a:r>
            <a:r>
              <a:rPr lang="en-US" altLang="ko-KR" dirty="0"/>
              <a:t>100%</a:t>
            </a:r>
            <a:r>
              <a:rPr lang="ko-KR" altLang="en-US" dirty="0"/>
              <a:t>로 조절하며 온도를 측정하였습니다</a:t>
            </a:r>
            <a:r>
              <a:rPr lang="en-US" altLang="ko-KR" dirty="0"/>
              <a:t>. </a:t>
            </a:r>
            <a:r>
              <a:rPr lang="ko-KR" altLang="en-US" dirty="0"/>
              <a:t>실험결과 시간이 길어질수록 온도가 선형적으로 증가하는 모습을 확인했습니다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대표적으로 무선 신호를 </a:t>
            </a:r>
            <a:r>
              <a:rPr lang="en-US" altLang="ko-KR" dirty="0"/>
              <a:t>pulse </a:t>
            </a:r>
            <a:r>
              <a:rPr lang="ko-KR" altLang="en-US" dirty="0"/>
              <a:t>형태로 </a:t>
            </a:r>
            <a:r>
              <a:rPr lang="ko-KR" altLang="en-US" dirty="0" err="1"/>
              <a:t>제어함으로서</a:t>
            </a:r>
            <a:r>
              <a:rPr lang="ko-KR" altLang="en-US" dirty="0"/>
              <a:t> 온도를 제어할 수 있는데</a:t>
            </a:r>
            <a:r>
              <a:rPr lang="en-US" altLang="ko-KR" dirty="0"/>
              <a:t>, </a:t>
            </a:r>
            <a:r>
              <a:rPr lang="ko-KR" altLang="en-US" dirty="0"/>
              <a:t>보이는 그래프에서 처럼 </a:t>
            </a:r>
            <a:r>
              <a:rPr lang="en-US" altLang="ko-KR" dirty="0"/>
              <a:t>10</a:t>
            </a:r>
            <a:r>
              <a:rPr lang="ko-KR" altLang="en-US" dirty="0"/>
              <a:t>에서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en-US" altLang="ko-KR" dirty="0"/>
              <a:t>pulse duration </a:t>
            </a:r>
            <a:r>
              <a:rPr lang="ko-KR" altLang="en-US" dirty="0"/>
              <a:t>을 조절하면서 선형적인 히터의 발열 온도 결과를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29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진행한 실험은 </a:t>
            </a:r>
            <a:r>
              <a:rPr lang="en-US" altLang="ko-KR" dirty="0"/>
              <a:t>Pt </a:t>
            </a:r>
            <a:r>
              <a:rPr lang="ko-KR" altLang="en-US" dirty="0"/>
              <a:t>히터가 아닌 </a:t>
            </a:r>
            <a:r>
              <a:rPr lang="en-US" altLang="ko-KR" dirty="0"/>
              <a:t>Al </a:t>
            </a:r>
            <a:r>
              <a:rPr lang="ko-KR" altLang="en-US" dirty="0"/>
              <a:t>히터를 </a:t>
            </a:r>
            <a:r>
              <a:rPr lang="en-US" altLang="ko-KR" dirty="0"/>
              <a:t>Al </a:t>
            </a:r>
            <a:r>
              <a:rPr lang="ko-KR" altLang="en-US" dirty="0"/>
              <a:t>안테나와 함께 일체형으로 제작했습니다</a:t>
            </a:r>
            <a:r>
              <a:rPr lang="en-US" altLang="ko-KR" dirty="0"/>
              <a:t>. </a:t>
            </a:r>
            <a:r>
              <a:rPr lang="ko-KR" altLang="en-US" dirty="0"/>
              <a:t>이 실험은 일체형 안테나 히터를 제작하여 구부려 </a:t>
            </a:r>
            <a:r>
              <a:rPr lang="ko-KR" altLang="en-US" dirty="0" err="1"/>
              <a:t>작동시켰을때</a:t>
            </a:r>
            <a:r>
              <a:rPr lang="ko-KR" altLang="en-US" dirty="0"/>
              <a:t> 작동유무를 확인함에 있습니다</a:t>
            </a:r>
            <a:r>
              <a:rPr lang="en-US" altLang="ko-KR" dirty="0"/>
              <a:t>.  Pt </a:t>
            </a:r>
            <a:r>
              <a:rPr lang="ko-KR" altLang="en-US" dirty="0"/>
              <a:t>이 아닌 </a:t>
            </a:r>
            <a:r>
              <a:rPr lang="en-US" altLang="ko-KR" dirty="0"/>
              <a:t>Al </a:t>
            </a:r>
            <a:r>
              <a:rPr lang="ko-KR" altLang="en-US" dirty="0"/>
              <a:t>를 이용한 히터라서 발열 온도가 상대적으로 낮은 결과를 보여주지만</a:t>
            </a:r>
            <a:r>
              <a:rPr lang="en-US" altLang="ko-KR" dirty="0"/>
              <a:t>, </a:t>
            </a:r>
            <a:r>
              <a:rPr lang="ko-KR" altLang="en-US" dirty="0" err="1"/>
              <a:t>그림에서처럼</a:t>
            </a:r>
            <a:r>
              <a:rPr lang="ko-KR" altLang="en-US" dirty="0"/>
              <a:t> 일체형으로 구성되어 유연한 전자소자 및 </a:t>
            </a:r>
            <a:r>
              <a:rPr lang="en-US" altLang="ko-KR" dirty="0"/>
              <a:t>wearable sensor </a:t>
            </a:r>
            <a:r>
              <a:rPr lang="ko-KR" altLang="en-US" dirty="0"/>
              <a:t>등에 활용이 가능할 것으로 예상됩니다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알루미늄 히터를 만든 이유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제작공정의</a:t>
            </a:r>
            <a:r>
              <a:rPr lang="ko-KR" altLang="en-US" dirty="0"/>
              <a:t> 간편하게하기 위해</a:t>
            </a:r>
            <a:r>
              <a:rPr lang="en-US" altLang="ko-KR" dirty="0"/>
              <a:t>. </a:t>
            </a:r>
            <a:r>
              <a:rPr lang="ko-KR" altLang="en-US" dirty="0" err="1"/>
              <a:t>공정방법을</a:t>
            </a:r>
            <a:r>
              <a:rPr lang="ko-KR" altLang="en-US" dirty="0"/>
              <a:t> </a:t>
            </a:r>
            <a:r>
              <a:rPr lang="ko-KR" altLang="en-US" dirty="0" err="1"/>
              <a:t>찾았다에</a:t>
            </a:r>
            <a:r>
              <a:rPr lang="ko-KR" altLang="en-US" dirty="0"/>
              <a:t> 중점을 둔다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48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결론입니다</a:t>
            </a:r>
            <a:r>
              <a:rPr lang="en-US" altLang="ko-KR" dirty="0"/>
              <a:t>. </a:t>
            </a:r>
            <a:r>
              <a:rPr lang="ko-KR" altLang="en-US" dirty="0"/>
              <a:t>저는  유연한 센서나 </a:t>
            </a:r>
            <a:r>
              <a:rPr lang="en-US" altLang="ko-KR" dirty="0"/>
              <a:t>mems</a:t>
            </a:r>
            <a:r>
              <a:rPr lang="ko-KR" altLang="en-US" dirty="0"/>
              <a:t>에 응용될 수 있는 </a:t>
            </a:r>
            <a:r>
              <a:rPr lang="ko-KR" altLang="en-US" dirty="0" err="1"/>
              <a:t>플렉시블</a:t>
            </a:r>
            <a:r>
              <a:rPr lang="ko-KR" altLang="en-US" dirty="0"/>
              <a:t> 마이크로 히터를 제작하는 연구를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필름형태 재료를 사용하여 유연한 마이크로 히터와 안테나를 제작하였으며 무선 전력 전송 장치로 </a:t>
            </a:r>
            <a:r>
              <a:rPr lang="ko-KR" altLang="en-US" dirty="0" err="1"/>
              <a:t>부터</a:t>
            </a:r>
            <a:r>
              <a:rPr lang="ko-KR" altLang="en-US" dirty="0"/>
              <a:t> 전력을 받아 구동됨을 확인했습니다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Laser ablation </a:t>
            </a:r>
            <a:r>
              <a:rPr lang="ko-KR" altLang="en-US" dirty="0"/>
              <a:t>기술을 응용하여 고효율의 </a:t>
            </a:r>
            <a:r>
              <a:rPr lang="ko-KR" altLang="en-US" dirty="0" err="1"/>
              <a:t>마이크로히터</a:t>
            </a:r>
            <a:r>
              <a:rPr lang="ko-KR" altLang="en-US" dirty="0"/>
              <a:t> 디자인을 설계하였습니다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단일선 마이크로 히터는 길이가 짧고 너비가 좁은 디자인</a:t>
            </a:r>
            <a:r>
              <a:rPr lang="en-US" altLang="ko-KR" dirty="0"/>
              <a:t>, </a:t>
            </a:r>
            <a:r>
              <a:rPr lang="ko-KR" altLang="en-US" dirty="0" err="1"/>
              <a:t>미앤더</a:t>
            </a:r>
            <a:r>
              <a:rPr lang="ko-KR" altLang="en-US" dirty="0"/>
              <a:t> 디자인에서는 패턴을 </a:t>
            </a:r>
            <a:r>
              <a:rPr lang="en-US" altLang="ko-KR" dirty="0"/>
              <a:t>3</a:t>
            </a:r>
            <a:r>
              <a:rPr lang="ko-KR" altLang="en-US" dirty="0"/>
              <a:t>번 반복한 디자인과 밀도가 낮은 디자인이 우수함을 확인했습니다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8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438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Shi, Y.; Shen, Z. Recent Advances in Flexible RF MEMS. Micromachines 2022, 13, 1088. </a:t>
            </a:r>
          </a:p>
          <a:p>
            <a:r>
              <a:rPr lang="en-US" altLang="ko-KR" dirty="0"/>
              <a:t>https://doi.org/10.3390/mi13071088</a:t>
            </a:r>
          </a:p>
          <a:p>
            <a:endParaRPr lang="en-US" altLang="ko-KR" dirty="0"/>
          </a:p>
          <a:p>
            <a:r>
              <a:rPr lang="en-US" altLang="ko-KR" b="1" dirty="0"/>
              <a:t>PI</a:t>
            </a:r>
            <a:r>
              <a:rPr lang="ko-KR" altLang="en-US" b="1" dirty="0"/>
              <a:t>를 쓰는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78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85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7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73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2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전기전자기술이 빠르게 발전하고 있는 오늘날 </a:t>
            </a:r>
            <a:r>
              <a:rPr lang="en-US" altLang="ko-KR" dirty="0"/>
              <a:t>mems</a:t>
            </a:r>
            <a:r>
              <a:rPr lang="ko-KR" altLang="en-US" dirty="0"/>
              <a:t>나 </a:t>
            </a:r>
            <a:r>
              <a:rPr lang="en-US" altLang="ko-KR" dirty="0"/>
              <a:t>sensor</a:t>
            </a:r>
            <a:r>
              <a:rPr lang="ko-KR" altLang="en-US" dirty="0"/>
              <a:t>의 활용도는 점점 더 넓어져가고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Automotive(</a:t>
            </a:r>
            <a:r>
              <a:rPr lang="ko-KR" altLang="en-US" dirty="0"/>
              <a:t>자동차 산업</a:t>
            </a:r>
            <a:r>
              <a:rPr lang="en-US" altLang="ko-KR" dirty="0"/>
              <a:t>)</a:t>
            </a:r>
            <a:r>
              <a:rPr lang="ko-KR" altLang="en-US" dirty="0"/>
              <a:t>인 경우 대표적으로 압력센서가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각종 유해 화학물질을 검출하는 </a:t>
            </a:r>
            <a:r>
              <a:rPr lang="ko-KR" altLang="en-US" dirty="0" err="1"/>
              <a:t>가스센서에</a:t>
            </a:r>
            <a:r>
              <a:rPr lang="ko-KR" altLang="en-US" dirty="0"/>
              <a:t> 스마트센서가 응용되며 </a:t>
            </a:r>
            <a:endParaRPr lang="en-US" altLang="ko-KR" dirty="0"/>
          </a:p>
          <a:p>
            <a:r>
              <a:rPr lang="ko-KR" altLang="en-US" dirty="0"/>
              <a:t>그리고 자기장 필드를 만들어내는 </a:t>
            </a:r>
            <a:r>
              <a:rPr lang="ko-KR" altLang="en-US" dirty="0" err="1"/>
              <a:t>제너레이터</a:t>
            </a:r>
            <a:r>
              <a:rPr lang="en-US" altLang="ko-KR" dirty="0"/>
              <a:t>, </a:t>
            </a:r>
            <a:r>
              <a:rPr lang="ko-KR" altLang="en-US" dirty="0"/>
              <a:t>무선으로 착용이 가능한 디바이스는 바이오산업에 응용될 수 있습니다</a:t>
            </a:r>
            <a:r>
              <a:rPr lang="en-US" altLang="ko-KR" dirty="0"/>
              <a:t>. </a:t>
            </a:r>
            <a:r>
              <a:rPr lang="ko-KR" altLang="en-US" dirty="0"/>
              <a:t>등 다양하게 활용되고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54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42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한국전자파학회논문지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(The Journal of Korean Institute of Electromagnetic Engineering and Science) (jkiees.org)</a:t>
            </a:r>
            <a:endParaRPr lang="en-US" altLang="ko-KR" dirty="0"/>
          </a:p>
          <a:p>
            <a:r>
              <a:rPr lang="en-US" altLang="ko-KR" dirty="0"/>
              <a:t>Tx Coil:</a:t>
            </a:r>
            <a:r>
              <a:rPr lang="ko-KR" altLang="en-US" dirty="0"/>
              <a:t>송신 코일 </a:t>
            </a:r>
            <a:endParaRPr lang="en-US" altLang="ko-KR" dirty="0"/>
          </a:p>
          <a:p>
            <a:r>
              <a:rPr lang="en-US" altLang="ko-KR" dirty="0"/>
              <a:t>Rx Coil:</a:t>
            </a:r>
            <a:r>
              <a:rPr lang="ko-KR" altLang="en-US" dirty="0"/>
              <a:t>수신 코일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222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348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71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958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ACS _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3"/>
              </a:rPr>
              <a:t>Molecule of the Week 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3"/>
              </a:rPr>
              <a:t>Archive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Polydimethylsiloxane</a:t>
            </a:r>
            <a:endParaRPr lang="en-US" altLang="ko-KR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888888"/>
                </a:solidFill>
                <a:effectLst/>
                <a:latin typeface="Open Sans" panose="020B0606030504020204" pitchFamily="34" charset="0"/>
              </a:rPr>
              <a:t>April 14, 2014</a:t>
            </a:r>
          </a:p>
          <a:p>
            <a:endParaRPr lang="en-US" altLang="ko-KR" b="0" i="0" dirty="0">
              <a:solidFill>
                <a:srgbClr val="88888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888888"/>
                </a:solidFill>
                <a:effectLst/>
                <a:latin typeface="Open Sans" panose="020B0606030504020204" pitchFamily="34" charset="0"/>
              </a:rPr>
              <a:t>PDMS</a:t>
            </a:r>
            <a:r>
              <a:rPr lang="en-US" altLang="ko-KR" b="0" i="0" baseline="0" dirty="0">
                <a:solidFill>
                  <a:srgbClr val="888888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baseline="0" dirty="0">
                <a:solidFill>
                  <a:srgbClr val="888888"/>
                </a:solidFill>
                <a:effectLst/>
                <a:latin typeface="Open Sans" panose="020B0606030504020204" pitchFamily="34" charset="0"/>
              </a:rPr>
              <a:t>내열성 찾아보기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71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6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8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다양하게 활용되고 있는 </a:t>
            </a:r>
            <a:r>
              <a:rPr lang="en-US" altLang="ko-KR" dirty="0"/>
              <a:t>MEMS</a:t>
            </a:r>
            <a:r>
              <a:rPr lang="ko-KR" altLang="en-US" dirty="0"/>
              <a:t>에서 </a:t>
            </a:r>
            <a:r>
              <a:rPr lang="ko-KR" altLang="en-US" dirty="0" err="1"/>
              <a:t>마이크로히터는</a:t>
            </a:r>
            <a:r>
              <a:rPr lang="ko-KR" altLang="en-US" dirty="0"/>
              <a:t> 주요한 한 부품입니다</a:t>
            </a:r>
            <a:r>
              <a:rPr lang="en-US" altLang="ko-KR" dirty="0"/>
              <a:t>. </a:t>
            </a:r>
            <a:r>
              <a:rPr lang="ko-KR" altLang="en-US" dirty="0"/>
              <a:t>마이크로 단위의 극소부위에 열을 내어 장치를 </a:t>
            </a:r>
            <a:r>
              <a:rPr lang="ko-KR" altLang="en-US" dirty="0" err="1"/>
              <a:t>동작시키거나</a:t>
            </a:r>
            <a:r>
              <a:rPr lang="ko-KR" altLang="en-US" dirty="0"/>
              <a:t> 온도를 확보하는 역할을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오른쪽 그림과 같이 히터는 열에 의해 팽창하는 물질에 열 에너지를 가해 마이크로 </a:t>
            </a:r>
            <a:r>
              <a:rPr lang="ko-KR" altLang="en-US" dirty="0" err="1"/>
              <a:t>플루이딕</a:t>
            </a:r>
            <a:r>
              <a:rPr lang="ko-KR" altLang="en-US" dirty="0"/>
              <a:t> </a:t>
            </a:r>
            <a:r>
              <a:rPr lang="ko-KR" altLang="en-US" dirty="0" err="1"/>
              <a:t>체널의</a:t>
            </a:r>
            <a:r>
              <a:rPr lang="ko-KR" altLang="en-US" dirty="0"/>
              <a:t> 유체의 흐름을 제어하기도 합니다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마이크로 히터는 줄의 법칙을 따라서 전기에너지를 열에너지로 변환시킵니다</a:t>
            </a:r>
            <a:r>
              <a:rPr lang="en-US" altLang="ko-KR" dirty="0"/>
              <a:t>.  </a:t>
            </a:r>
            <a:r>
              <a:rPr lang="ko-KR" altLang="en-US" dirty="0"/>
              <a:t>열에 영향을 미치는 변수는 전류</a:t>
            </a:r>
            <a:r>
              <a:rPr lang="en-US" altLang="ko-KR" dirty="0"/>
              <a:t>, </a:t>
            </a:r>
            <a:r>
              <a:rPr lang="ko-KR" altLang="en-US" dirty="0"/>
              <a:t>전기저항 그리고 시간이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16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연구의 목적입니다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기존의 </a:t>
            </a:r>
            <a:r>
              <a:rPr lang="en-US" altLang="ko-KR" dirty="0"/>
              <a:t>microheater</a:t>
            </a:r>
            <a:r>
              <a:rPr lang="ko-KR" altLang="en-US" dirty="0"/>
              <a:t>는 실리콘과 </a:t>
            </a:r>
            <a:r>
              <a:rPr lang="ko-KR" altLang="en-US" dirty="0" err="1"/>
              <a:t>글래스와</a:t>
            </a:r>
            <a:r>
              <a:rPr lang="ko-KR" altLang="en-US" dirty="0"/>
              <a:t> 같이 딱딱한 기판에 제작이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오늘날 </a:t>
            </a:r>
            <a:r>
              <a:rPr lang="ko-KR" altLang="en-US" dirty="0" err="1"/>
              <a:t>플렉시블</a:t>
            </a:r>
            <a:r>
              <a:rPr lang="en-US" altLang="ko-KR" dirty="0"/>
              <a:t>, </a:t>
            </a:r>
            <a:r>
              <a:rPr lang="ko-KR" altLang="en-US" dirty="0" err="1"/>
              <a:t>웨어러블한</a:t>
            </a:r>
            <a:r>
              <a:rPr lang="ko-KR" altLang="en-US" dirty="0"/>
              <a:t> 디바이스의 연구가 진행됨에 따라 유연한 히터의 필요성이 부각되고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따라 저는 유연한 히터의 제작에 목적을 두었으며 아래의 표와 같이 </a:t>
            </a:r>
            <a:r>
              <a:rPr lang="en-US" altLang="ko-KR" dirty="0"/>
              <a:t>PDMS</a:t>
            </a:r>
            <a:r>
              <a:rPr lang="ko-KR" altLang="en-US" dirty="0"/>
              <a:t>와 </a:t>
            </a:r>
            <a:r>
              <a:rPr lang="ko-KR" altLang="en-US" dirty="0" err="1"/>
              <a:t>폴리이미드와</a:t>
            </a:r>
            <a:r>
              <a:rPr lang="ko-KR" altLang="en-US" dirty="0"/>
              <a:t> 같은 고분자재료를 사용하였습니다</a:t>
            </a:r>
            <a:r>
              <a:rPr lang="en-US" altLang="ko-KR" dirty="0"/>
              <a:t>. (</a:t>
            </a:r>
            <a:r>
              <a:rPr lang="ko-KR" altLang="en-US" dirty="0"/>
              <a:t>표가 뭔지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0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ko-KR" altLang="en-US" dirty="0" err="1"/>
              <a:t>플렉시블하며</a:t>
            </a:r>
            <a:r>
              <a:rPr lang="ko-KR" altLang="en-US" dirty="0"/>
              <a:t> </a:t>
            </a:r>
            <a:r>
              <a:rPr lang="ko-KR" altLang="en-US" dirty="0" err="1"/>
              <a:t>웨어러블한</a:t>
            </a:r>
            <a:r>
              <a:rPr lang="ko-KR" altLang="en-US" dirty="0"/>
              <a:t> 디바이스는 유연한 소재를 사용함과 동시에 무선으로 작동된다는 특징이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무선으로 제어</a:t>
            </a:r>
            <a:r>
              <a:rPr lang="en-US" altLang="ko-KR" dirty="0"/>
              <a:t>, </a:t>
            </a:r>
            <a:r>
              <a:rPr lang="ko-KR" altLang="en-US" dirty="0"/>
              <a:t>작동되는 마이크로 히터를 제작할 필요가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13.56MHz</a:t>
            </a:r>
            <a:r>
              <a:rPr lang="ko-KR" altLang="en-US" dirty="0"/>
              <a:t>의 </a:t>
            </a:r>
            <a:r>
              <a:rPr lang="en-US" altLang="ko-KR" dirty="0"/>
              <a:t>RF</a:t>
            </a:r>
            <a:r>
              <a:rPr lang="ko-KR" altLang="en-US" dirty="0"/>
              <a:t>기반 무선 전력으로 작동되는 안테나와 히터를 필름형태로 제작하는 연구를 진행했습니다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298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앞선 유연하고 무선으로 작동되는 특징을 가짐과 동시에 저전력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고효율의 마이크로 히터를 제작하려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마이크로 히터의 성능에 영향을 미치는 요인으로 크게 히터 재료의 종류와 그리고 히터를 컨트롤하는 시스템 즉 전압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전류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마지막으로 히터 회로의 디자인이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마이크로 히터에 사용되는 재료는 화면과 같이 백금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은 등이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이중 백금은 전기 전도도가 높아 전류가 잘 흐르며 비저항이 높아 히터에 이상적인 소재입니다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또한 전력은 제작환경과 사용목적에 따라 차이가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저전력 고효율의 마이크로 히터의 디자인에 대한 연구가 현재로서는 부족한 상황입니다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따라서 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연구목적을 간단하게 요약하자면 유연하고 무선으로 작동되는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마이크로히터를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제작과 최적의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마이크로히터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회로를 디자인하는 것 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백금 한번 확인 해보기 전기전도도가 적절하고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이유 확인해보기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마이크로 히터에 가장 많이 사용되는 소재는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Pt, Au, Ag, Ti, W,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NiCr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는 밀도가 낮고 전기 전도도가 높으며 비열용량이 좋고 소비전력이 낮으며 고온 및 온도 감지율이 온도에 따라 선형적으로 변화하기 때문에 히터 및 센서에 이상적인 소재이다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또한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가단성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연성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치밀성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귀금속성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반응성이 가장 적은 금속의 특성을 가지고 있다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마이크로 히터의 디자인에 대한 연구가 필요하다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연구가 필요한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상황이다로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교체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69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실험방법을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최적의 마이크로 히터 회로를 얻기 위해서는 많은 설계와 설계된 디자인으로 히터를 제작하는 과정이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마이크로 히터를 제작하는 방식은 반도체공정의 </a:t>
            </a:r>
            <a:r>
              <a:rPr lang="ko-KR" altLang="en-US" dirty="0" err="1"/>
              <a:t>포토리소그래피</a:t>
            </a:r>
            <a:r>
              <a:rPr lang="ko-KR" altLang="en-US" dirty="0"/>
              <a:t> 공정을 응용하는 것 입니다</a:t>
            </a:r>
            <a:r>
              <a:rPr lang="en-US" altLang="ko-KR" dirty="0"/>
              <a:t>. </a:t>
            </a:r>
            <a:r>
              <a:rPr lang="ko-KR" altLang="en-US" dirty="0" err="1"/>
              <a:t>포토리소그래피</a:t>
            </a:r>
            <a:r>
              <a:rPr lang="ko-KR" altLang="en-US" dirty="0"/>
              <a:t> 공정에서 히터의 회로를 담당하는 것이 포토 마스크입니다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많은 디자인을 설계하기 위해서는 많은 포토마스크가 필요로 하고 이는 비용과 시간적으로 효율적이지 못합니다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저는 </a:t>
            </a:r>
            <a:r>
              <a:rPr lang="en-US" altLang="ko-KR" dirty="0"/>
              <a:t>laser beam</a:t>
            </a:r>
            <a:r>
              <a:rPr lang="ko-KR" altLang="en-US" dirty="0"/>
              <a:t>을 쏴 표면물질을 제거하는 기술인 </a:t>
            </a:r>
            <a:r>
              <a:rPr lang="en-US" altLang="ko-KR" dirty="0"/>
              <a:t>laser ablation </a:t>
            </a:r>
            <a:r>
              <a:rPr lang="ko-KR" altLang="en-US" dirty="0"/>
              <a:t>기술을 응용하여 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저희가 설계하는 마이크로 히터의 스케일이 마이크로 </a:t>
            </a:r>
            <a:r>
              <a:rPr lang="ko-KR" altLang="en-US" dirty="0" err="1"/>
              <a:t>스케일으로</a:t>
            </a:r>
            <a:r>
              <a:rPr lang="ko-KR" altLang="en-US" dirty="0"/>
              <a:t> 레이저 공정에 적합하여 응용하였습니다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Mask </a:t>
            </a:r>
            <a:r>
              <a:rPr lang="ko-KR" altLang="en-US" dirty="0"/>
              <a:t>제작은 모델링 프로그램 설계로 대체하였으며 </a:t>
            </a:r>
            <a:r>
              <a:rPr lang="en-US" altLang="ko-KR" dirty="0"/>
              <a:t>mask</a:t>
            </a:r>
            <a:r>
              <a:rPr lang="ko-KR" altLang="en-US" dirty="0"/>
              <a:t>를 이용한 </a:t>
            </a:r>
            <a:r>
              <a:rPr lang="ko-KR" altLang="en-US" dirty="0" err="1"/>
              <a:t>패터닝은</a:t>
            </a:r>
            <a:r>
              <a:rPr lang="ko-KR" altLang="en-US" dirty="0"/>
              <a:t> </a:t>
            </a:r>
            <a:r>
              <a:rPr lang="en-US" altLang="ko-KR" dirty="0"/>
              <a:t>laser ablation</a:t>
            </a:r>
            <a:r>
              <a:rPr lang="ko-KR" altLang="en-US" dirty="0"/>
              <a:t>기술로 대체할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마이크로히터 영어 </a:t>
            </a:r>
            <a:r>
              <a:rPr lang="ko-KR" altLang="en-US" dirty="0" err="1"/>
              <a:t>붙혀서</a:t>
            </a:r>
            <a:r>
              <a:rPr lang="ko-KR" altLang="en-US" dirty="0"/>
              <a:t> 적기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853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연구에서 사용한 </a:t>
            </a:r>
            <a:r>
              <a:rPr lang="en-US" altLang="ko-KR" dirty="0"/>
              <a:t>laser </a:t>
            </a:r>
            <a:r>
              <a:rPr lang="ko-KR" altLang="en-US" dirty="0"/>
              <a:t>시스템입니다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연구에 쓰인 레이저는 파이버 레이저로 스펙은 오른쪽 표와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레이저 시스템에 주요 변수는 파워</a:t>
            </a:r>
            <a:r>
              <a:rPr lang="en-US" altLang="ko-KR" dirty="0"/>
              <a:t>, </a:t>
            </a:r>
            <a:r>
              <a:rPr lang="ko-KR" altLang="en-US" dirty="0"/>
              <a:t>스피드</a:t>
            </a:r>
            <a:r>
              <a:rPr lang="en-US" altLang="ko-KR" dirty="0"/>
              <a:t>, </a:t>
            </a:r>
            <a:r>
              <a:rPr lang="ko-KR" altLang="en-US" dirty="0"/>
              <a:t>주파수가 있습니다</a:t>
            </a:r>
            <a:r>
              <a:rPr lang="en-US" altLang="ko-KR" dirty="0"/>
              <a:t>. </a:t>
            </a:r>
            <a:r>
              <a:rPr lang="ko-KR" altLang="en-US" dirty="0"/>
              <a:t>저는 이 세 조건을 적절히 조절하여 히터와 안테나를 제작합니다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외부에서 공급되는 에너지를 레이저 소스 내부의 </a:t>
            </a:r>
            <a:r>
              <a:rPr lang="ko-KR" altLang="en-US" dirty="0" err="1"/>
              <a:t>활성매질에서</a:t>
            </a:r>
            <a:r>
              <a:rPr lang="ko-KR" altLang="en-US" dirty="0"/>
              <a:t> 빔의 형태로 강화합니다</a:t>
            </a:r>
            <a:r>
              <a:rPr lang="en-US" altLang="ko-KR" dirty="0"/>
              <a:t>. </a:t>
            </a:r>
            <a:r>
              <a:rPr lang="ko-KR" altLang="en-US" dirty="0"/>
              <a:t>이 레이저 빔은 광섬유 케이블을 통해 추가적인 증폭과 함께 이동하며 레이저 헤드에 도달합니다</a:t>
            </a:r>
            <a:r>
              <a:rPr lang="en-US" altLang="ko-KR" dirty="0"/>
              <a:t>. </a:t>
            </a:r>
            <a:r>
              <a:rPr lang="ko-KR" altLang="en-US" dirty="0"/>
              <a:t>마지막으로 헤드에서 알루미늄 </a:t>
            </a:r>
            <a:r>
              <a:rPr lang="en-US" altLang="ko-KR" dirty="0"/>
              <a:t>substrate</a:t>
            </a:r>
            <a:r>
              <a:rPr lang="ko-KR" altLang="en-US" dirty="0"/>
              <a:t>로 레이저를 조사하여 물질을 제거하게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F4D5F-5CA7-4754-9739-E1100021FB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F434-7A53-4AC6-AF84-95EBD1775F15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34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B651-0F24-42E4-BA99-73096D0F9EA1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8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8C97-D5AC-42C5-9929-1DFFCE802A46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3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FC5D-CAB7-4842-BDB0-BB594CDE28BE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7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0CFA-6182-4516-9171-32A8CD29F751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A8A6-187C-4669-ADFE-2889BA23A2B0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8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71AB1-57D4-461A-AA46-D464E8363DEB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3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69B7C-1FCB-433C-B55A-66E42088641E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6CD-D692-4283-80F7-296466AD2398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7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0A6D-2C20-4F02-82D5-874C581F1C92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4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C57C-9EEF-4702-8F5C-671CF1C704AE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3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095A0-5995-4251-B40E-744F1E023990}" type="datetime1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2BB4-8833-401E-9ACB-527EC5011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5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0.jpg"/><Relationship Id="rId9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hart" Target="../charts/chart1.xml"/><Relationship Id="rId7" Type="http://schemas.openxmlformats.org/officeDocument/2006/relationships/image" Target="../media/image4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5" Type="http://schemas.openxmlformats.org/officeDocument/2006/relationships/image" Target="../media/image45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360190" y="236218"/>
            <a:ext cx="1531810" cy="243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 dirty="0"/>
          </a:p>
        </p:txBody>
      </p:sp>
      <p:sp>
        <p:nvSpPr>
          <p:cNvPr id="5" name="object 5"/>
          <p:cNvSpPr/>
          <p:nvPr/>
        </p:nvSpPr>
        <p:spPr>
          <a:xfrm>
            <a:off x="252000" y="217866"/>
            <a:ext cx="1442862" cy="253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0EA7A79-8240-1969-6123-428155EDD88C}"/>
              </a:ext>
            </a:extLst>
          </p:cNvPr>
          <p:cNvSpPr txBox="1"/>
          <p:nvPr/>
        </p:nvSpPr>
        <p:spPr>
          <a:xfrm>
            <a:off x="252000" y="544564"/>
            <a:ext cx="8640000" cy="293590"/>
          </a:xfrm>
          <a:prstGeom prst="rect">
            <a:avLst/>
          </a:prstGeom>
          <a:solidFill>
            <a:srgbClr val="5DC458"/>
          </a:solidFill>
        </p:spPr>
        <p:txBody>
          <a:bodyPr vert="horz" wrap="square" lIns="0" tIns="50721" rIns="0" bIns="0" rtlCol="0">
            <a:spAutoFit/>
          </a:bodyPr>
          <a:lstStyle/>
          <a:p>
            <a:pPr marL="40720">
              <a:spcBef>
                <a:spcPts val="400"/>
              </a:spcBef>
            </a:pPr>
            <a:endParaRPr lang="en-US" sz="1575" spc="456" dirty="0">
              <a:solidFill>
                <a:srgbClr val="F1F1F1"/>
              </a:solidFill>
              <a:latin typeface="Bandal"/>
              <a:cs typeface="Bandal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433CF9C-1B8A-0088-9ABB-CA5316ACA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47778" r="36562" b="44861"/>
          <a:stretch/>
        </p:blipFill>
        <p:spPr bwMode="auto">
          <a:xfrm>
            <a:off x="334024" y="6392118"/>
            <a:ext cx="1733842" cy="29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CB94CC-3CA4-526E-7272-73E719AFD6C8}"/>
              </a:ext>
            </a:extLst>
          </p:cNvPr>
          <p:cNvSpPr/>
          <p:nvPr/>
        </p:nvSpPr>
        <p:spPr>
          <a:xfrm>
            <a:off x="252000" y="911503"/>
            <a:ext cx="8640000" cy="5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2A7257-73C7-6732-5DD8-6B1FAC1FBFC3}"/>
              </a:ext>
            </a:extLst>
          </p:cNvPr>
          <p:cNvSpPr/>
          <p:nvPr/>
        </p:nvSpPr>
        <p:spPr>
          <a:xfrm>
            <a:off x="252000" y="6259436"/>
            <a:ext cx="8640000" cy="5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BEC212-1F2B-E859-3F2F-DFF76FF220DD}"/>
              </a:ext>
            </a:extLst>
          </p:cNvPr>
          <p:cNvSpPr/>
          <p:nvPr/>
        </p:nvSpPr>
        <p:spPr>
          <a:xfrm>
            <a:off x="252000" y="947503"/>
            <a:ext cx="8640000" cy="1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E834C0-4D62-0964-2D6A-AF70214043DC}"/>
              </a:ext>
            </a:extLst>
          </p:cNvPr>
          <p:cNvGrpSpPr/>
          <p:nvPr/>
        </p:nvGrpSpPr>
        <p:grpSpPr>
          <a:xfrm rot="10800000">
            <a:off x="252000" y="6273858"/>
            <a:ext cx="8640000" cy="54000"/>
            <a:chOff x="252000" y="911503"/>
            <a:chExt cx="8640000" cy="54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8C429C-0893-9E04-FC89-60A75F1E5022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4023DF-AF29-C839-92C2-B4037DFD1E76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516BB3-612A-A5FB-8DF9-47F52F6FCDB4}"/>
              </a:ext>
            </a:extLst>
          </p:cNvPr>
          <p:cNvSpPr txBox="1"/>
          <p:nvPr/>
        </p:nvSpPr>
        <p:spPr>
          <a:xfrm>
            <a:off x="32793" y="1452547"/>
            <a:ext cx="90784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무선 전자 장치를 위한 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마이크로 히터 디자인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865D3-7BA2-1FD7-55FC-BEEC7B217852}"/>
              </a:ext>
            </a:extLst>
          </p:cNvPr>
          <p:cNvSpPr txBox="1"/>
          <p:nvPr/>
        </p:nvSpPr>
        <p:spPr>
          <a:xfrm>
            <a:off x="2289658" y="4381669"/>
            <a:ext cx="4564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박상호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울산대학교 일반대학원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첨단소재공학과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바이오응용소재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소자연구실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A3D55D-68F8-D568-192E-14439ACA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4" name="그림 3" descr="스크린샷, 직사각형, 노랑, 디자인이(가) 표시된 사진&#10;&#10;자동 생성된 설명">
            <a:extLst>
              <a:ext uri="{FF2B5EF4-FFF2-40B4-BE49-F238E27FC236}">
                <a16:creationId xmlns:a16="http://schemas.microsoft.com/office/drawing/2014/main" id="{4B675E64-4B66-30CF-6323-C6DB0B0201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6" y="1835001"/>
            <a:ext cx="7106448" cy="1032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107D13-4CF8-4274-CB8F-78AE43DFC8A5}"/>
              </a:ext>
            </a:extLst>
          </p:cNvPr>
          <p:cNvSpPr txBox="1"/>
          <p:nvPr/>
        </p:nvSpPr>
        <p:spPr>
          <a:xfrm>
            <a:off x="661718" y="5689645"/>
            <a:ext cx="5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Materials: PDMS, Polyimide, Pt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48567-FA48-E87B-CB76-D90CF3CE5DED}"/>
              </a:ext>
            </a:extLst>
          </p:cNvPr>
          <p:cNvSpPr txBox="1"/>
          <p:nvPr/>
        </p:nvSpPr>
        <p:spPr>
          <a:xfrm>
            <a:off x="633085" y="3362212"/>
            <a:ext cx="609428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dirty="0">
                <a:solidFill>
                  <a:srgbClr val="040C28"/>
                </a:solidFill>
              </a:rPr>
              <a:t>Substrate preparation</a:t>
            </a:r>
            <a:r>
              <a:rPr lang="en-US" altLang="ko-KR" b="0" i="0" dirty="0">
                <a:solidFill>
                  <a:srgbClr val="040C28"/>
                </a:solidFill>
                <a:effectLst/>
              </a:rPr>
              <a:t> (P</a:t>
            </a:r>
            <a:r>
              <a:rPr lang="en-US" altLang="ko-KR" dirty="0">
                <a:solidFill>
                  <a:srgbClr val="040C28"/>
                </a:solidFill>
              </a:rPr>
              <a:t>olyimide/</a:t>
            </a:r>
            <a:r>
              <a:rPr lang="en-US" altLang="ko-KR" b="0" i="0" dirty="0">
                <a:solidFill>
                  <a:srgbClr val="040C28"/>
                </a:solidFill>
                <a:effectLst/>
              </a:rPr>
              <a:t>PDMS)</a:t>
            </a:r>
          </a:p>
          <a:p>
            <a:pPr marL="342900" indent="-342900">
              <a:buAutoNum type="arabicParenR"/>
            </a:pPr>
            <a:r>
              <a:rPr lang="en-US" altLang="ko-KR" dirty="0">
                <a:solidFill>
                  <a:srgbClr val="040C28"/>
                </a:solidFill>
              </a:rPr>
              <a:t>DC magnetron sputtering (10nm Ti &amp; 100nm Pt)</a:t>
            </a:r>
          </a:p>
          <a:p>
            <a:pPr marL="342900" indent="-342900">
              <a:buAutoNum type="arabicParenR"/>
            </a:pPr>
            <a:r>
              <a:rPr lang="en-US" altLang="ko-KR" dirty="0"/>
              <a:t>Laser ablation (Pt removal)</a:t>
            </a:r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Ti: Adhesion layer of Pt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Laser Variable: Power, Speed, Frequency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80DB2-F6FE-C2C2-914F-AD8172BB44C4}"/>
              </a:ext>
            </a:extLst>
          </p:cNvPr>
          <p:cNvSpPr txBox="1"/>
          <p:nvPr/>
        </p:nvSpPr>
        <p:spPr>
          <a:xfrm>
            <a:off x="457648" y="983016"/>
            <a:ext cx="4380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(2) </a:t>
            </a:r>
            <a:r>
              <a:rPr lang="ko-KR" altLang="en-US" b="1" dirty="0"/>
              <a:t>마이크로 히터 </a:t>
            </a:r>
            <a:r>
              <a:rPr lang="en-US" altLang="ko-KR" b="1" dirty="0"/>
              <a:t>Film </a:t>
            </a:r>
            <a:r>
              <a:rPr lang="ko-KR" altLang="en-US" b="1" dirty="0"/>
              <a:t>제작 및 공정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C27CF-C751-EFA1-35BA-C532A2C6D556}"/>
              </a:ext>
            </a:extLst>
          </p:cNvPr>
          <p:cNvSpPr txBox="1"/>
          <p:nvPr/>
        </p:nvSpPr>
        <p:spPr>
          <a:xfrm>
            <a:off x="3127534" y="2837260"/>
            <a:ext cx="288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마이크로 히터 </a:t>
            </a:r>
            <a:r>
              <a:rPr lang="en-US" altLang="ko-KR" sz="1400" dirty="0"/>
              <a:t>film </a:t>
            </a:r>
            <a:r>
              <a:rPr lang="ko-KR" altLang="en-US" sz="1400" dirty="0"/>
              <a:t>제작 모식도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72AA42-4D96-C37C-0A10-20A74AEE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1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3008A06C-3558-2391-197A-579745B1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1" y="1453657"/>
            <a:ext cx="4057495" cy="29319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8" name="그림 47" descr="직사각형, 스크린샷, 예술, 라인이(가) 표시된 사진&#10;&#10;자동 생성된 설명">
            <a:extLst>
              <a:ext uri="{FF2B5EF4-FFF2-40B4-BE49-F238E27FC236}">
                <a16:creationId xmlns:a16="http://schemas.microsoft.com/office/drawing/2014/main" id="{9E1BBE4A-995F-EB74-F793-BA6B2646053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75" y="1453657"/>
            <a:ext cx="3007880" cy="28718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549AD9-B5AB-7AFD-AC22-C125F69D4F69}"/>
                  </a:ext>
                </a:extLst>
              </p:cNvPr>
              <p:cNvSpPr txBox="1"/>
              <p:nvPr/>
            </p:nvSpPr>
            <p:spPr>
              <a:xfrm>
                <a:off x="6020981" y="4743961"/>
                <a:ext cx="2197525" cy="13639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: coil </a:t>
                </a:r>
                <a:r>
                  <a:rPr lang="ko-KR" altLang="en-US" sz="1400" dirty="0" err="1">
                    <a:latin typeface="+mn-ea"/>
                  </a:rPr>
                  <a:t>회전수</a:t>
                </a:r>
                <a:endParaRPr lang="en-US" altLang="ko-KR" sz="1400" b="0" i="1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: coil</a:t>
                </a:r>
                <a:r>
                  <a:rPr lang="ko-KR" altLang="en-US" sz="1400" dirty="0">
                    <a:latin typeface="+mn-ea"/>
                  </a:rPr>
                  <a:t>의 폭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400" b="0" i="1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coil</a:t>
                </a:r>
                <a:r>
                  <a:rPr lang="ko-KR" altLang="en-US" sz="1400" dirty="0">
                    <a:latin typeface="+mn-ea"/>
                  </a:rPr>
                  <a:t>간 간격</a:t>
                </a:r>
                <a:r>
                  <a:rPr lang="en-US" altLang="ko-KR" sz="1400" b="0" i="1" dirty="0">
                    <a:latin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+mn-ea"/>
                  </a:rPr>
                  <a:t>:</a:t>
                </a:r>
                <a:r>
                  <a:rPr lang="ko-KR" altLang="en-US" sz="1400" dirty="0">
                    <a:latin typeface="+mn-ea"/>
                  </a:rPr>
                  <a:t>안테나 내경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안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테나 외경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549AD9-B5AB-7AFD-AC22-C125F69D4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81" y="4743961"/>
                <a:ext cx="2197525" cy="1363900"/>
              </a:xfrm>
              <a:prstGeom prst="rect">
                <a:avLst/>
              </a:prstGeom>
              <a:blipFill>
                <a:blip r:embed="rId5"/>
                <a:stretch>
                  <a:fillRect b="-309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1F1AE2D-557B-1FB5-A58D-FD38CA58AED3}"/>
              </a:ext>
            </a:extLst>
          </p:cNvPr>
          <p:cNvSpPr txBox="1"/>
          <p:nvPr/>
        </p:nvSpPr>
        <p:spPr>
          <a:xfrm>
            <a:off x="659761" y="4928620"/>
            <a:ext cx="738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NFC</a:t>
            </a:r>
            <a:r>
              <a:rPr lang="ko-KR" altLang="en-US" dirty="0"/>
              <a:t>기반의 무선 안테나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PDMS</a:t>
            </a:r>
            <a:r>
              <a:rPr lang="ko-KR" altLang="en-US" dirty="0"/>
              <a:t>와 </a:t>
            </a:r>
            <a:r>
              <a:rPr lang="en-US" altLang="ko-KR" dirty="0"/>
              <a:t>Al foil</a:t>
            </a:r>
            <a:r>
              <a:rPr lang="ko-KR" altLang="en-US" dirty="0"/>
              <a:t>을 이용하여 유연한 안테나를 제작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1F0F2-E6B7-9D1A-7AFE-D4E30B5C64CE}"/>
              </a:ext>
            </a:extLst>
          </p:cNvPr>
          <p:cNvSpPr txBox="1"/>
          <p:nvPr/>
        </p:nvSpPr>
        <p:spPr>
          <a:xfrm>
            <a:off x="457648" y="983016"/>
            <a:ext cx="43803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(3) </a:t>
            </a:r>
            <a:r>
              <a:rPr lang="ko-KR" altLang="en-US" b="1" dirty="0"/>
              <a:t>무선 안테나 설계</a:t>
            </a:r>
            <a:r>
              <a:rPr lang="en-US" altLang="ko-KR" b="1" dirty="0"/>
              <a:t>/</a:t>
            </a:r>
            <a:r>
              <a:rPr lang="ko-KR" altLang="en-US" b="1" dirty="0"/>
              <a:t>제작</a:t>
            </a:r>
            <a:r>
              <a:rPr lang="en-US" altLang="ko-KR" b="1" dirty="0"/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225BF-07B6-2536-ABA4-E312E513AC4B}"/>
              </a:ext>
            </a:extLst>
          </p:cNvPr>
          <p:cNvSpPr txBox="1"/>
          <p:nvPr/>
        </p:nvSpPr>
        <p:spPr>
          <a:xfrm>
            <a:off x="1589745" y="4465379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무선 안테나 제작 모식도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2B23C-D185-0C99-8A33-76A84D1107BB}"/>
              </a:ext>
            </a:extLst>
          </p:cNvPr>
          <p:cNvSpPr txBox="1"/>
          <p:nvPr/>
        </p:nvSpPr>
        <p:spPr>
          <a:xfrm>
            <a:off x="6013833" y="445986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안테나 회로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75F056-A8B7-F99F-EF0A-9EDB685B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0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94427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4" name="그림 3" descr="텍스트, 컴퓨터 하드웨어, 컴퓨터, 노트북이(가) 표시된 사진&#10;&#10;자동 생성된 설명">
            <a:extLst>
              <a:ext uri="{FF2B5EF4-FFF2-40B4-BE49-F238E27FC236}">
                <a16:creationId xmlns:a16="http://schemas.microsoft.com/office/drawing/2014/main" id="{7C448304-97CF-E290-D7C9-C13EA88F81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3104"/>
          <a:stretch/>
        </p:blipFill>
        <p:spPr>
          <a:xfrm>
            <a:off x="364322" y="1643147"/>
            <a:ext cx="286006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벽, 실내, 전자기기이(가) 표시된 사진&#10;&#10;자동 생성된 설명">
            <a:extLst>
              <a:ext uri="{FF2B5EF4-FFF2-40B4-BE49-F238E27FC236}">
                <a16:creationId xmlns:a16="http://schemas.microsoft.com/office/drawing/2014/main" id="{7A89C04A-D381-B334-41B7-530F8A8A41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9" t="309" r="7676" b="16969"/>
          <a:stretch/>
        </p:blipFill>
        <p:spPr>
          <a:xfrm rot="5400000">
            <a:off x="3143278" y="1870202"/>
            <a:ext cx="2052000" cy="1597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다채로움, 스크린샷, 아동 미술, 텍스트이(가) 표시된 사진&#10;&#10;자동 생성된 설명">
            <a:extLst>
              <a:ext uri="{FF2B5EF4-FFF2-40B4-BE49-F238E27FC236}">
                <a16:creationId xmlns:a16="http://schemas.microsoft.com/office/drawing/2014/main" id="{04CCB305-2FC0-E803-3E07-4E59105A4D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092" y="1585337"/>
            <a:ext cx="1807216" cy="2247935"/>
          </a:xfrm>
          <a:prstGeom prst="rect">
            <a:avLst/>
          </a:prstGeom>
        </p:spPr>
      </p:pic>
      <p:pic>
        <p:nvPicPr>
          <p:cNvPr id="27" name="그림 26" descr="공구, 전자제품, 전자 공학, 케이블이(가) 표시된 사진&#10;&#10;자동 생성된 설명">
            <a:extLst>
              <a:ext uri="{FF2B5EF4-FFF2-40B4-BE49-F238E27FC236}">
                <a16:creationId xmlns:a16="http://schemas.microsoft.com/office/drawing/2014/main" id="{E49E286B-E492-FA49-D850-9BAD7C85D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98615" y="1852361"/>
            <a:ext cx="2052000" cy="1633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4022C-23F5-F49D-BD64-B17ADCB85570}"/>
              </a:ext>
            </a:extLst>
          </p:cNvPr>
          <p:cNvSpPr txBox="1"/>
          <p:nvPr/>
        </p:nvSpPr>
        <p:spPr>
          <a:xfrm>
            <a:off x="388297" y="4018369"/>
            <a:ext cx="8262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(a) Near Field Communication(NFC)</a:t>
            </a:r>
            <a:r>
              <a:rPr lang="ko-KR" altLang="en-US" sz="1400" dirty="0"/>
              <a:t>기반 무선 전력 전송 시스템</a:t>
            </a:r>
            <a:r>
              <a:rPr lang="en-US" altLang="ko-KR" sz="1400" dirty="0"/>
              <a:t>, (b) </a:t>
            </a:r>
            <a:r>
              <a:rPr lang="ko-KR" altLang="en-US" sz="1400" dirty="0"/>
              <a:t>무선으로 작동되는 </a:t>
            </a:r>
            <a:r>
              <a:rPr lang="en-US" altLang="ko-KR" sz="1400" dirty="0"/>
              <a:t>LED, (c) </a:t>
            </a:r>
            <a:r>
              <a:rPr lang="ko-KR" altLang="en-US" sz="1400" dirty="0"/>
              <a:t>전기저항 측정</a:t>
            </a:r>
            <a:r>
              <a:rPr lang="en-US" altLang="ko-KR" sz="1400" dirty="0"/>
              <a:t>, (d) </a:t>
            </a:r>
            <a:r>
              <a:rPr lang="ko-KR" altLang="en-US" sz="1400" dirty="0"/>
              <a:t>무선으로 작동되는 </a:t>
            </a:r>
            <a:r>
              <a:rPr lang="en-US" altLang="ko-KR" sz="1400" dirty="0"/>
              <a:t>MH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0F85D-DE07-B5BB-2989-ACD85D098EC6}"/>
              </a:ext>
            </a:extLst>
          </p:cNvPr>
          <p:cNvSpPr txBox="1"/>
          <p:nvPr/>
        </p:nvSpPr>
        <p:spPr>
          <a:xfrm>
            <a:off x="462150" y="5248485"/>
            <a:ext cx="4152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측정법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ko-KR" altLang="en-US" dirty="0"/>
              <a:t>전기저항</a:t>
            </a:r>
            <a:r>
              <a:rPr lang="en-US" altLang="ko-KR" dirty="0"/>
              <a:t>:</a:t>
            </a:r>
            <a:r>
              <a:rPr lang="ko-KR" altLang="en-US" dirty="0"/>
              <a:t>디지털 </a:t>
            </a:r>
            <a:r>
              <a:rPr lang="ko-KR" altLang="en-US" dirty="0" err="1"/>
              <a:t>멀티미터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ko-KR" altLang="en-US" dirty="0"/>
              <a:t>온도</a:t>
            </a:r>
            <a:r>
              <a:rPr lang="en-US" altLang="ko-KR" dirty="0"/>
              <a:t>/</a:t>
            </a:r>
            <a:r>
              <a:rPr lang="ko-KR" altLang="en-US" dirty="0"/>
              <a:t>발열</a:t>
            </a:r>
            <a:r>
              <a:rPr lang="en-US" altLang="ko-KR" dirty="0"/>
              <a:t>:IR </a:t>
            </a:r>
            <a:r>
              <a:rPr lang="ko-KR" altLang="en-US" dirty="0"/>
              <a:t>카메라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58854-352F-45C2-2800-6EEFC6A1B78D}"/>
              </a:ext>
            </a:extLst>
          </p:cNvPr>
          <p:cNvSpPr txBox="1"/>
          <p:nvPr/>
        </p:nvSpPr>
        <p:spPr>
          <a:xfrm>
            <a:off x="457648" y="4573255"/>
            <a:ext cx="810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구동원리</a:t>
            </a: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9244B-08DE-4AFB-759D-416B906D579C}"/>
              </a:ext>
            </a:extLst>
          </p:cNvPr>
          <p:cNvSpPr txBox="1"/>
          <p:nvPr/>
        </p:nvSpPr>
        <p:spPr>
          <a:xfrm>
            <a:off x="580639" y="4903412"/>
            <a:ext cx="770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Laptop → PDC Box → </a:t>
            </a:r>
            <a:r>
              <a:rPr lang="en-US" altLang="ko-KR" dirty="0" err="1"/>
              <a:t>Autotuner</a:t>
            </a:r>
            <a:r>
              <a:rPr lang="en-US" altLang="ko-KR" dirty="0"/>
              <a:t> →Antenna region</a:t>
            </a: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013F0-6847-044A-E14D-BE046E6C9F24}"/>
              </a:ext>
            </a:extLst>
          </p:cNvPr>
          <p:cNvSpPr txBox="1"/>
          <p:nvPr/>
        </p:nvSpPr>
        <p:spPr>
          <a:xfrm>
            <a:off x="457648" y="983016"/>
            <a:ext cx="43803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(4) Operating system &amp; Measurements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FFECD-711A-787D-62B1-1F385FAC2E18}"/>
              </a:ext>
            </a:extLst>
          </p:cNvPr>
          <p:cNvSpPr txBox="1"/>
          <p:nvPr/>
        </p:nvSpPr>
        <p:spPr>
          <a:xfrm>
            <a:off x="4060694" y="2091291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Wireless </a:t>
            </a:r>
          </a:p>
          <a:p>
            <a:pPr algn="ctr"/>
            <a:r>
              <a:rPr lang="en-US" altLang="ko-KR" sz="1200" b="1" dirty="0"/>
              <a:t>LED device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5914AD-D6B5-6EBC-7423-D0F5107FE548}"/>
              </a:ext>
            </a:extLst>
          </p:cNvPr>
          <p:cNvSpPr txBox="1"/>
          <p:nvPr/>
        </p:nvSpPr>
        <p:spPr>
          <a:xfrm>
            <a:off x="3456059" y="3244933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Wireless </a:t>
            </a:r>
          </a:p>
          <a:p>
            <a:pPr algn="ctr"/>
            <a:r>
              <a:rPr lang="en-US" altLang="ko-KR" sz="1200" b="1" dirty="0"/>
              <a:t>Micro-heater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7CB88E-E657-46C9-B3AE-A85B31EE7AA5}"/>
              </a:ext>
            </a:extLst>
          </p:cNvPr>
          <p:cNvSpPr txBox="1"/>
          <p:nvPr/>
        </p:nvSpPr>
        <p:spPr>
          <a:xfrm>
            <a:off x="7018650" y="2786611"/>
            <a:ext cx="163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Wirelessly operated</a:t>
            </a:r>
          </a:p>
          <a:p>
            <a:pPr algn="ctr"/>
            <a:r>
              <a:rPr lang="en-US" altLang="ko-KR" sz="1200" b="1" dirty="0"/>
              <a:t> devices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75897-FE8B-3A72-E3DA-C7141A628057}"/>
              </a:ext>
            </a:extLst>
          </p:cNvPr>
          <p:cNvSpPr txBox="1"/>
          <p:nvPr/>
        </p:nvSpPr>
        <p:spPr>
          <a:xfrm>
            <a:off x="1555592" y="3675071"/>
            <a:ext cx="39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69489-D209-6261-7E8F-C192AEDD20EC}"/>
              </a:ext>
            </a:extLst>
          </p:cNvPr>
          <p:cNvSpPr txBox="1"/>
          <p:nvPr/>
        </p:nvSpPr>
        <p:spPr>
          <a:xfrm>
            <a:off x="3971714" y="3675071"/>
            <a:ext cx="39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(b)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E9DE5-D770-7C3B-6699-671DC93980CB}"/>
              </a:ext>
            </a:extLst>
          </p:cNvPr>
          <p:cNvSpPr txBox="1"/>
          <p:nvPr/>
        </p:nvSpPr>
        <p:spPr>
          <a:xfrm>
            <a:off x="5770631" y="3675071"/>
            <a:ext cx="5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(c)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8E07D1-F74B-6009-BFED-C7A35B49F8AE}"/>
              </a:ext>
            </a:extLst>
          </p:cNvPr>
          <p:cNvSpPr txBox="1"/>
          <p:nvPr/>
        </p:nvSpPr>
        <p:spPr>
          <a:xfrm>
            <a:off x="7554711" y="3675071"/>
            <a:ext cx="48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(d)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6AE6E61-900F-F892-1B20-30A65305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8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9139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EA460C8-8FF1-5224-B6E3-F8204E90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0" y="3583827"/>
            <a:ext cx="3244557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8DCE69-ECF4-9A59-2880-1F829911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07" y="3583827"/>
            <a:ext cx="3674689" cy="14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ACCFC4-3DE4-84EA-3D39-E2C450FEA7B8}"/>
              </a:ext>
            </a:extLst>
          </p:cNvPr>
          <p:cNvSpPr txBox="1"/>
          <p:nvPr/>
        </p:nvSpPr>
        <p:spPr>
          <a:xfrm>
            <a:off x="1565701" y="5189450"/>
            <a:ext cx="178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/>
              <a:t>단일 선 디자인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AE915D-9660-D973-5F9C-9E67A3A3EE99}"/>
              </a:ext>
            </a:extLst>
          </p:cNvPr>
          <p:cNvSpPr txBox="1"/>
          <p:nvPr/>
        </p:nvSpPr>
        <p:spPr>
          <a:xfrm>
            <a:off x="5656997" y="5193705"/>
            <a:ext cx="199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/>
              <a:t>Meander</a:t>
            </a:r>
            <a:r>
              <a:rPr lang="ko-KR" altLang="en-US" sz="1400" dirty="0"/>
              <a:t> 디자인</a:t>
            </a:r>
          </a:p>
        </p:txBody>
      </p:sp>
      <p:pic>
        <p:nvPicPr>
          <p:cNvPr id="24" name="그림 23" descr="디자인, 스크린샷이(가) 표시된 사진&#10;&#10;자동 생성된 설명">
            <a:extLst>
              <a:ext uri="{FF2B5EF4-FFF2-40B4-BE49-F238E27FC236}">
                <a16:creationId xmlns:a16="http://schemas.microsoft.com/office/drawing/2014/main" id="{97A1A20C-305F-2E4E-5348-021251E90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55" y="1684245"/>
            <a:ext cx="4465011" cy="1562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ED08C5-A2CC-B54F-4FDA-323614251EAB}"/>
                  </a:ext>
                </a:extLst>
              </p:cNvPr>
              <p:cNvSpPr txBox="1"/>
              <p:nvPr/>
            </p:nvSpPr>
            <p:spPr>
              <a:xfrm>
                <a:off x="4360527" y="2058521"/>
                <a:ext cx="4572000" cy="59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60000"/>
                  </a:lnSpc>
                  <a:spcAft>
                    <a:spcPts val="1000"/>
                  </a:spcAft>
                </a:pPr>
                <a:r>
                  <a:rPr lang="en-US" altLang="ko-KR" sz="1600" kern="1200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R=</a:t>
                </a:r>
                <a14:m>
                  <m:oMath xmlns:m="http://schemas.openxmlformats.org/officeDocument/2006/math">
                    <m:r>
                      <a:rPr lang="el-GR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𝜌</m:t>
                    </m:r>
                    <m:f>
                      <m:fPr>
                        <m:ctrlPr>
                          <a:rPr lang="ko-KR" altLang="ko-KR" sz="1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ko-KR" sz="1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ko-KR" sz="1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     (</m:t>
                    </m:r>
                    <m:r>
                      <a:rPr lang="el-GR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:10.6×</m:t>
                    </m:r>
                    <m:sSup>
                      <m:sSupPr>
                        <m:ctrlPr>
                          <a:rPr lang="ko-KR" altLang="ko-KR" sz="1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  <m:r>
                      <a:rPr lang="el-GR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Ω∙</m:t>
                    </m:r>
                    <m:r>
                      <a:rPr lang="en-US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,   </m:t>
                    </m:r>
                    <m:r>
                      <a:rPr lang="en-US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:100</m:t>
                    </m:r>
                    <m:r>
                      <a:rPr lang="en-US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𝑛𝑚</m:t>
                    </m:r>
                    <m:r>
                      <a:rPr lang="en-US" altLang="ko-KR" sz="16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ko-KR" altLang="ko-KR" sz="16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ED08C5-A2CC-B54F-4FDA-323614251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27" y="2058521"/>
                <a:ext cx="4572000" cy="599331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7A22AA4-37EF-4C75-78A8-44A04E79520A}"/>
              </a:ext>
            </a:extLst>
          </p:cNvPr>
          <p:cNvSpPr txBox="1"/>
          <p:nvPr/>
        </p:nvSpPr>
        <p:spPr>
          <a:xfrm>
            <a:off x="1821656" y="2885439"/>
            <a:ext cx="1696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금속선의 모식도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65475-3BA7-54CB-3171-512651D303EE}"/>
              </a:ext>
            </a:extLst>
          </p:cNvPr>
          <p:cNvSpPr txBox="1"/>
          <p:nvPr/>
        </p:nvSpPr>
        <p:spPr>
          <a:xfrm>
            <a:off x="5125784" y="2868223"/>
            <a:ext cx="3041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일정한 비저항을 갖는 물체의 저항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4C2EF9E-BBB8-3301-950A-F85F924F6DDF}"/>
              </a:ext>
            </a:extLst>
          </p:cNvPr>
          <p:cNvSpPr/>
          <p:nvPr/>
        </p:nvSpPr>
        <p:spPr>
          <a:xfrm>
            <a:off x="437455" y="1581462"/>
            <a:ext cx="8269090" cy="1721426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1256C-0F08-3351-3C0A-0FACE84F1D6D}"/>
              </a:ext>
            </a:extLst>
          </p:cNvPr>
          <p:cNvSpPr txBox="1"/>
          <p:nvPr/>
        </p:nvSpPr>
        <p:spPr>
          <a:xfrm>
            <a:off x="457648" y="983015"/>
            <a:ext cx="4380359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(5) </a:t>
            </a:r>
            <a:r>
              <a:rPr lang="ko-KR" altLang="en-US" b="1" dirty="0"/>
              <a:t>마이크로 히터의 디자인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7F1A09-7C05-701A-D8FF-42BE7832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58D8-FE73-8201-62A2-B569EDBA9C0F}"/>
              </a:ext>
            </a:extLst>
          </p:cNvPr>
          <p:cNvSpPr txBox="1"/>
          <p:nvPr/>
        </p:nvSpPr>
        <p:spPr>
          <a:xfrm>
            <a:off x="609600" y="5671360"/>
            <a:ext cx="7905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Meander</a:t>
            </a:r>
            <a:r>
              <a:rPr lang="ko-KR" altLang="en-US" sz="1600" dirty="0"/>
              <a:t> 디자인</a:t>
            </a:r>
            <a:r>
              <a:rPr lang="en-US" altLang="ko-KR" sz="1600" dirty="0"/>
              <a:t>:</a:t>
            </a:r>
            <a:r>
              <a:rPr lang="ko-KR" altLang="en-US" sz="1600" dirty="0"/>
              <a:t>구부러지는 패턴이 한쪽 방향으로 일정하게 나열되는 구조 </a:t>
            </a:r>
          </a:p>
        </p:txBody>
      </p:sp>
    </p:spTree>
    <p:extLst>
      <p:ext uri="{BB962C8B-B14F-4D97-AF65-F5344CB8AC3E}">
        <p14:creationId xmlns:p14="http://schemas.microsoft.com/office/powerpoint/2010/main" val="43162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9139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 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F51439-4C92-B2B0-8178-7DCA35A727E8}"/>
              </a:ext>
            </a:extLst>
          </p:cNvPr>
          <p:cNvSpPr txBox="1"/>
          <p:nvPr/>
        </p:nvSpPr>
        <p:spPr>
          <a:xfrm>
            <a:off x="252000" y="6430617"/>
            <a:ext cx="8640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(1) Wireless Optofluidic Systems for Programmable In Vivo Pharmacology and Optogenetics</a:t>
            </a:r>
            <a:r>
              <a:rPr lang="en-US" altLang="ko-KR" sz="8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en-US" altLang="ko-KR" sz="800" dirty="0"/>
              <a:t> Jeong et al., 2015, Cell 162, 662–674 July 30, 2015 , Elsevier Inc.</a:t>
            </a:r>
          </a:p>
          <a:p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DC6C8B-4253-C3BA-24F7-6C259AA0C927}"/>
              </a:ext>
            </a:extLst>
          </p:cNvPr>
          <p:cNvSpPr/>
          <p:nvPr/>
        </p:nvSpPr>
        <p:spPr>
          <a:xfrm>
            <a:off x="5461462" y="1228460"/>
            <a:ext cx="286710" cy="2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B516CE-36EA-2968-50BE-CD868257341F}"/>
              </a:ext>
            </a:extLst>
          </p:cNvPr>
          <p:cNvSpPr/>
          <p:nvPr/>
        </p:nvSpPr>
        <p:spPr>
          <a:xfrm>
            <a:off x="5649375" y="3823936"/>
            <a:ext cx="326300" cy="2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디자인, 스크린샷이(가) 표시된 사진&#10;&#10;자동 생성된 설명">
            <a:extLst>
              <a:ext uri="{FF2B5EF4-FFF2-40B4-BE49-F238E27FC236}">
                <a16:creationId xmlns:a16="http://schemas.microsoft.com/office/drawing/2014/main" id="{DD035D05-00EF-801C-0AB7-4CB36BCB8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47" y="1332939"/>
            <a:ext cx="4465011" cy="1562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4B720C-7742-8832-4F99-B17C5F67FA33}"/>
                  </a:ext>
                </a:extLst>
              </p:cNvPr>
              <p:cNvSpPr txBox="1"/>
              <p:nvPr/>
            </p:nvSpPr>
            <p:spPr>
              <a:xfrm>
                <a:off x="386976" y="3288624"/>
                <a:ext cx="4797521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60000"/>
                  </a:lnSpc>
                  <a:spcAft>
                    <a:spcPts val="1000"/>
                  </a:spcAft>
                </a:pPr>
                <a:r>
                  <a:rPr lang="en-US" altLang="ko-KR" kern="120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R=</a:t>
                </a:r>
                <a14:m>
                  <m:oMath xmlns:m="http://schemas.openxmlformats.org/officeDocument/2006/math">
                    <m:r>
                      <a:rPr lang="el-GR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𝜌</m:t>
                    </m:r>
                    <m:f>
                      <m:fPr>
                        <m:ctrlPr>
                          <a:rPr lang="ko-KR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     (</m:t>
                    </m:r>
                    <m:r>
                      <a:rPr lang="el-GR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:10.6×</m:t>
                    </m:r>
                    <m:sSup>
                      <m:sSupPr>
                        <m:ctrlPr>
                          <a:rPr lang="ko-KR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  <m:r>
                      <a:rPr lang="el-GR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Ω∙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,   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:100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𝑛𝑚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ko-KR" altLang="ko-KR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4B720C-7742-8832-4F99-B17C5F67F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76" y="3288624"/>
                <a:ext cx="4797521" cy="670568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4909E65-400A-FD65-47FE-413E5408A551}"/>
              </a:ext>
            </a:extLst>
          </p:cNvPr>
          <p:cNvSpPr txBox="1"/>
          <p:nvPr/>
        </p:nvSpPr>
        <p:spPr>
          <a:xfrm>
            <a:off x="5216827" y="3611170"/>
            <a:ext cx="3768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공식</a:t>
            </a:r>
            <a:r>
              <a:rPr lang="en-US" altLang="ko-KR" sz="1400" dirty="0"/>
              <a:t>2: </a:t>
            </a:r>
            <a:r>
              <a:rPr lang="ko-KR" altLang="en-US" sz="1400" dirty="0"/>
              <a:t>일정한 비저항을 갖는 물체의 저항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FED0C-B8CC-97F6-D399-EEFD56957425}"/>
                  </a:ext>
                </a:extLst>
              </p:cNvPr>
              <p:cNvSpPr txBox="1"/>
              <p:nvPr/>
            </p:nvSpPr>
            <p:spPr>
              <a:xfrm>
                <a:off x="-644022" y="4212878"/>
                <a:ext cx="7646674" cy="710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77800" algn="ctr">
                  <a:lnSpc>
                    <a:spcPct val="160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altLang="ko-KR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ko-KR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l-GR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𝜌</m:t>
                    </m:r>
                    <m:f>
                      <m:fPr>
                        <m:ctrlPr>
                          <a:rPr lang="ko-KR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ko-KR" altLang="ko-KR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ko-KR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l-GR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altLang="ko-KR" i="1" kern="120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l-GR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:10.6×</m:t>
                    </m:r>
                    <m:sSup>
                      <m:sSupPr>
                        <m:ctrlPr>
                          <a:rPr lang="ko-KR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  <m:r>
                      <a:rPr lang="el-GR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Ω∙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ko-KR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l-GR" altLang="ko-KR" i="1" kern="120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t</a:t>
                </a:r>
                <a:r>
                  <a:rPr lang="el-GR" altLang="ko-KR" i="1" kern="1200" baseline="-2500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el-GR" altLang="ko-KR" i="1" kern="120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:100nm,  t</a:t>
                </a:r>
                <a:r>
                  <a:rPr lang="el-GR" altLang="ko-KR" i="1" kern="1200" baseline="-2500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r>
                  <a:rPr lang="el-GR" altLang="ko-KR" i="1" kern="120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:time)</a:t>
                </a:r>
                <a:endParaRPr lang="ko-KR" altLang="ko-KR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7FED0C-B8CC-97F6-D399-EEFD5695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4022" y="4212878"/>
                <a:ext cx="7646674" cy="710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90022C-78DD-38B1-4FD7-F257D4F872BA}"/>
              </a:ext>
            </a:extLst>
          </p:cNvPr>
          <p:cNvSpPr txBox="1"/>
          <p:nvPr/>
        </p:nvSpPr>
        <p:spPr>
          <a:xfrm>
            <a:off x="457648" y="983014"/>
            <a:ext cx="438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(6) </a:t>
            </a:r>
            <a:r>
              <a:rPr lang="ko-KR" altLang="en-US" b="1" dirty="0"/>
              <a:t>마이크로 히터 원리</a:t>
            </a:r>
            <a:r>
              <a:rPr lang="en-US" altLang="ko-KR" b="1" dirty="0"/>
              <a:t>_</a:t>
            </a:r>
            <a:r>
              <a:rPr lang="ko-KR" altLang="en-US" b="1" dirty="0"/>
              <a:t>공식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5D90A-ADDA-4E6B-3CAF-1EC3F940D728}"/>
              </a:ext>
            </a:extLst>
          </p:cNvPr>
          <p:cNvSpPr txBox="1"/>
          <p:nvPr/>
        </p:nvSpPr>
        <p:spPr>
          <a:xfrm>
            <a:off x="5216827" y="2955482"/>
            <a:ext cx="3041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공식</a:t>
            </a:r>
            <a:r>
              <a:rPr lang="en-US" altLang="ko-KR" sz="1400" dirty="0"/>
              <a:t>1: </a:t>
            </a:r>
            <a:r>
              <a:rPr lang="ko-KR" altLang="en-US" sz="1400" dirty="0"/>
              <a:t>줄 열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929DA9-9C31-781E-B90C-7951CE1D8EAF}"/>
                  </a:ext>
                </a:extLst>
              </p:cNvPr>
              <p:cNvSpPr txBox="1"/>
              <p:nvPr/>
            </p:nvSpPr>
            <p:spPr>
              <a:xfrm>
                <a:off x="517326" y="2915124"/>
                <a:ext cx="5323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altLang="ko-KR" i="1" dirty="0"/>
                  <a:t>(t: </a:t>
                </a:r>
                <a:r>
                  <a:rPr lang="ko-KR" altLang="ko-KR" i="1" dirty="0"/>
                  <a:t>시간</a:t>
                </a:r>
                <a:r>
                  <a:rPr lang="en-US" altLang="ko-KR" i="1" dirty="0"/>
                  <a:t>)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929DA9-9C31-781E-B90C-7951CE1D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26" y="2915124"/>
                <a:ext cx="5323979" cy="369332"/>
              </a:xfrm>
              <a:prstGeom prst="rect">
                <a:avLst/>
              </a:prstGeom>
              <a:blipFill>
                <a:blip r:embed="rId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42751C-4928-417D-2C93-2D5057BB93D3}"/>
                  </a:ext>
                </a:extLst>
              </p:cNvPr>
              <p:cNvSpPr txBox="1"/>
              <p:nvPr/>
            </p:nvSpPr>
            <p:spPr>
              <a:xfrm>
                <a:off x="45200" y="5105398"/>
                <a:ext cx="2762624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42751C-4928-417D-2C93-2D5057BB9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0" y="5105398"/>
                <a:ext cx="2762624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2F28BE2-9C6D-FEB5-E06D-D39DEFDA5684}"/>
              </a:ext>
            </a:extLst>
          </p:cNvPr>
          <p:cNvSpPr txBox="1"/>
          <p:nvPr/>
        </p:nvSpPr>
        <p:spPr>
          <a:xfrm>
            <a:off x="6334427" y="4482914"/>
            <a:ext cx="3041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공식</a:t>
            </a:r>
            <a:r>
              <a:rPr lang="en-US" altLang="ko-KR" sz="1400" dirty="0"/>
              <a:t>3: </a:t>
            </a:r>
            <a:r>
              <a:rPr lang="ko-KR" altLang="en-US" sz="1400" dirty="0"/>
              <a:t>공식</a:t>
            </a:r>
            <a:r>
              <a:rPr lang="en-US" altLang="ko-KR" sz="1400" dirty="0"/>
              <a:t>1+</a:t>
            </a:r>
            <a:r>
              <a:rPr lang="ko-KR" altLang="en-US" sz="1400" dirty="0"/>
              <a:t>공식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FFD25-D4B9-014A-B887-632DDDFC0AC9}"/>
              </a:ext>
            </a:extLst>
          </p:cNvPr>
          <p:cNvSpPr txBox="1"/>
          <p:nvPr/>
        </p:nvSpPr>
        <p:spPr>
          <a:xfrm>
            <a:off x="5216827" y="5321763"/>
            <a:ext cx="3041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공식</a:t>
            </a:r>
            <a:r>
              <a:rPr lang="en-US" altLang="ko-KR" sz="1400" dirty="0"/>
              <a:t>4:</a:t>
            </a:r>
            <a:r>
              <a:rPr lang="ko-KR" altLang="en-US" sz="1400" dirty="0"/>
              <a:t>옴의 법칙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3D172AE6-8616-41EF-E47F-33ED2A77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5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A625AE-23B8-51E1-7A43-E63FCE3C98DE}"/>
              </a:ext>
            </a:extLst>
          </p:cNvPr>
          <p:cNvSpPr txBox="1"/>
          <p:nvPr/>
        </p:nvSpPr>
        <p:spPr>
          <a:xfrm>
            <a:off x="457649" y="983016"/>
            <a:ext cx="3580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(1)</a:t>
            </a:r>
            <a:r>
              <a:rPr lang="ko-KR" altLang="en-US" b="1" dirty="0"/>
              <a:t> </a:t>
            </a:r>
            <a:r>
              <a:rPr lang="en-US" altLang="ko-KR" b="1" dirty="0"/>
              <a:t>LASER ablation Variable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7D38F-7E34-5439-1C47-9061DB7C03E7}"/>
              </a:ext>
            </a:extLst>
          </p:cNvPr>
          <p:cNvSpPr txBox="1"/>
          <p:nvPr/>
        </p:nvSpPr>
        <p:spPr>
          <a:xfrm>
            <a:off x="911772" y="2986786"/>
            <a:ext cx="176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power:30%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8DF71-1601-C9BD-7E04-74B85379F996}"/>
              </a:ext>
            </a:extLst>
          </p:cNvPr>
          <p:cNvSpPr txBox="1"/>
          <p:nvPr/>
        </p:nvSpPr>
        <p:spPr>
          <a:xfrm>
            <a:off x="3440677" y="2986786"/>
            <a:ext cx="2262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/>
              <a:t>speed:500mm/sec 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0DE4F-E6F7-9977-D9E0-7A95D0B72AF7}"/>
              </a:ext>
            </a:extLst>
          </p:cNvPr>
          <p:cNvSpPr txBox="1"/>
          <p:nvPr/>
        </p:nvSpPr>
        <p:spPr>
          <a:xfrm>
            <a:off x="6294718" y="2986786"/>
            <a:ext cx="2262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/>
              <a:t>Frequency:50KHz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4906A-6247-BBF9-0EA1-2E8964C91EF8}"/>
              </a:ext>
            </a:extLst>
          </p:cNvPr>
          <p:cNvSpPr txBox="1"/>
          <p:nvPr/>
        </p:nvSpPr>
        <p:spPr>
          <a:xfrm>
            <a:off x="511289" y="3443880"/>
            <a:ext cx="4418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Power: </a:t>
            </a:r>
            <a:r>
              <a:rPr lang="ko-KR" altLang="en-US" sz="1600" dirty="0"/>
              <a:t>단위 시간 당 입력되는 에너지의 양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Speed: </a:t>
            </a:r>
            <a:r>
              <a:rPr lang="ko-KR" altLang="en-US" sz="1600" dirty="0"/>
              <a:t>제거되는 물질의 양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Frequency: </a:t>
            </a:r>
            <a:r>
              <a:rPr lang="ko-KR" altLang="en-US" sz="1600" dirty="0"/>
              <a:t>초당 레이저의 발생 횟수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259A1C0-F885-CC68-78D9-12361DC78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68326"/>
              </p:ext>
            </p:extLst>
          </p:nvPr>
        </p:nvGraphicFramePr>
        <p:xfrm>
          <a:off x="660610" y="4353657"/>
          <a:ext cx="4664767" cy="160869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466819">
                  <a:extLst>
                    <a:ext uri="{9D8B030D-6E8A-4147-A177-3AD203B41FA5}">
                      <a16:colId xmlns:a16="http://schemas.microsoft.com/office/drawing/2014/main" val="2226865821"/>
                    </a:ext>
                  </a:extLst>
                </a:gridCol>
                <a:gridCol w="1598974">
                  <a:extLst>
                    <a:ext uri="{9D8B030D-6E8A-4147-A177-3AD203B41FA5}">
                      <a16:colId xmlns:a16="http://schemas.microsoft.com/office/drawing/2014/main" val="1221160356"/>
                    </a:ext>
                  </a:extLst>
                </a:gridCol>
                <a:gridCol w="1598974">
                  <a:extLst>
                    <a:ext uri="{9D8B030D-6E8A-4147-A177-3AD203B41FA5}">
                      <a16:colId xmlns:a16="http://schemas.microsoft.com/office/drawing/2014/main" val="3539291102"/>
                    </a:ext>
                  </a:extLst>
                </a:gridCol>
              </a:tblGrid>
              <a:tr h="321738">
                <a:tc gridSpan="3"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300" dirty="0"/>
                        <a:t>LASER</a:t>
                      </a:r>
                      <a:r>
                        <a:rPr lang="en-US" altLang="ko-KR" sz="1300" baseline="0" dirty="0"/>
                        <a:t> ablation system Set up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642836"/>
                  </a:ext>
                </a:extLst>
              </a:tr>
              <a:tr h="32173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Antenna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Heater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30605"/>
                  </a:ext>
                </a:extLst>
              </a:tr>
              <a:tr h="3217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15828"/>
                  </a:ext>
                </a:extLst>
              </a:tr>
              <a:tr h="3217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170mm/sec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100mm/sec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923896"/>
                  </a:ext>
                </a:extLst>
              </a:tr>
              <a:tr h="3217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25KHz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10KHz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318864"/>
                  </a:ext>
                </a:extLst>
              </a:tr>
            </a:tbl>
          </a:graphicData>
        </a:graphic>
      </p:graphicFrame>
      <p:pic>
        <p:nvPicPr>
          <p:cNvPr id="39" name="그림 38" descr="직사각형, 그레이, 콘크리트, 스크린샷이(가) 표시된 사진&#10;&#10;자동 생성된 설명">
            <a:extLst>
              <a:ext uri="{FF2B5EF4-FFF2-40B4-BE49-F238E27FC236}">
                <a16:creationId xmlns:a16="http://schemas.microsoft.com/office/drawing/2014/main" id="{7546AE41-328F-698F-1594-3039F0F958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21" y="1684760"/>
            <a:ext cx="2309757" cy="1302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그림 42" descr="스크린샷, 그레이이(가) 표시된 사진&#10;&#10;자동 생성된 설명">
            <a:extLst>
              <a:ext uri="{FF2B5EF4-FFF2-40B4-BE49-F238E27FC236}">
                <a16:creationId xmlns:a16="http://schemas.microsoft.com/office/drawing/2014/main" id="{052500D3-305C-09EC-D35B-0BE7133205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781" y="1684760"/>
            <a:ext cx="2332186" cy="13152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5" name="그림 44" descr="스크린샷, 그레이, 직사각형, 라인이(가) 표시된 사진&#10;&#10;자동 생성된 설명">
            <a:extLst>
              <a:ext uri="{FF2B5EF4-FFF2-40B4-BE49-F238E27FC236}">
                <a16:creationId xmlns:a16="http://schemas.microsoft.com/office/drawing/2014/main" id="{E6637BE1-1C32-8F61-BCF0-DC2BF0A9971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3" y="1684760"/>
            <a:ext cx="2325620" cy="13104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 descr="스크린샷, 직사각형, 그레이이(가) 표시된 사진&#10;&#10;자동 생성된 설명">
            <a:extLst>
              <a:ext uri="{FF2B5EF4-FFF2-40B4-BE49-F238E27FC236}">
                <a16:creationId xmlns:a16="http://schemas.microsoft.com/office/drawing/2014/main" id="{1E495975-8368-D112-0FF4-0EA37183DA8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10" y="3367262"/>
            <a:ext cx="2955556" cy="16667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5FC987-5047-A8E5-30E0-A3A01BAA855E}"/>
              </a:ext>
            </a:extLst>
          </p:cNvPr>
          <p:cNvSpPr txBox="1"/>
          <p:nvPr/>
        </p:nvSpPr>
        <p:spPr>
          <a:xfrm>
            <a:off x="6463852" y="5115831"/>
            <a:ext cx="12314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정상 히터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7BBCF3-6BC5-7C9B-3161-57731758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17975-7FA7-FF9A-C2D2-AB4EC9545B48}"/>
              </a:ext>
            </a:extLst>
          </p:cNvPr>
          <p:cNvSpPr txBox="1"/>
          <p:nvPr/>
        </p:nvSpPr>
        <p:spPr>
          <a:xfrm>
            <a:off x="1661160" y="1684760"/>
            <a:ext cx="123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Polyimide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3CCFB5-D84E-DD26-ABEE-80F2D7E0BBDA}"/>
              </a:ext>
            </a:extLst>
          </p:cNvPr>
          <p:cNvSpPr txBox="1"/>
          <p:nvPr/>
        </p:nvSpPr>
        <p:spPr>
          <a:xfrm>
            <a:off x="159438" y="1684760"/>
            <a:ext cx="123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Pt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442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55DF996-ADB3-A2D6-E356-37FFA85972FB}"/>
              </a:ext>
            </a:extLst>
          </p:cNvPr>
          <p:cNvSpPr txBox="1"/>
          <p:nvPr/>
        </p:nvSpPr>
        <p:spPr>
          <a:xfrm>
            <a:off x="457649" y="983016"/>
            <a:ext cx="3580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(2) </a:t>
            </a:r>
            <a:r>
              <a:rPr lang="ko-KR" altLang="en-US" b="1" dirty="0"/>
              <a:t>안테나 제작  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563B8AC-DCB7-FC27-1F4E-169D1B2060F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17" y="1482682"/>
            <a:ext cx="8279964" cy="2365119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5BC8BCB-89BB-0258-756D-018694666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53480"/>
              </p:ext>
            </p:extLst>
          </p:nvPr>
        </p:nvGraphicFramePr>
        <p:xfrm>
          <a:off x="5770351" y="4319443"/>
          <a:ext cx="2916000" cy="1512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395152">
                  <a:extLst>
                    <a:ext uri="{9D8B030D-6E8A-4147-A177-3AD203B41FA5}">
                      <a16:colId xmlns:a16="http://schemas.microsoft.com/office/drawing/2014/main" val="2226865821"/>
                    </a:ext>
                  </a:extLst>
                </a:gridCol>
                <a:gridCol w="1520848">
                  <a:extLst>
                    <a:ext uri="{9D8B030D-6E8A-4147-A177-3AD203B41FA5}">
                      <a16:colId xmlns:a16="http://schemas.microsoft.com/office/drawing/2014/main" val="3539291102"/>
                    </a:ext>
                  </a:extLst>
                </a:gridCol>
              </a:tblGrid>
              <a:tr h="3780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LASER</a:t>
                      </a:r>
                      <a:r>
                        <a:rPr lang="en-US" altLang="ko-KR" sz="1400" baseline="0" dirty="0"/>
                        <a:t> ablation system Set up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642836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15828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170mm/sec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923896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25KHz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3188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27EA01-4CCA-08E1-D19D-271D239A5D4D}"/>
                  </a:ext>
                </a:extLst>
              </p:cNvPr>
              <p:cNvSpPr txBox="1"/>
              <p:nvPr/>
            </p:nvSpPr>
            <p:spPr>
              <a:xfrm>
                <a:off x="2942262" y="4225413"/>
                <a:ext cx="1629737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: 5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: 0.5mm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 40um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:69mm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:74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27EA01-4CCA-08E1-D19D-271D239A5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262" y="4225413"/>
                <a:ext cx="1629737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5837986C-34AB-FD0A-1247-76C49075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9" y="3931030"/>
            <a:ext cx="2095692" cy="2105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2FFED-98B0-3715-A25B-91500BABAC1B}"/>
              </a:ext>
            </a:extLst>
          </p:cNvPr>
          <p:cNvSpPr txBox="1"/>
          <p:nvPr/>
        </p:nvSpPr>
        <p:spPr>
          <a:xfrm>
            <a:off x="618343" y="3865801"/>
            <a:ext cx="7907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/>
              <a:t>무선 안테나 </a:t>
            </a:r>
            <a:r>
              <a:rPr lang="en-US" altLang="ko-KR" sz="1400" dirty="0"/>
              <a:t>Fabrication process</a:t>
            </a:r>
          </a:p>
          <a:p>
            <a:pPr marL="342900" indent="-342900">
              <a:buAutoNum type="arabicParenBoth"/>
            </a:pPr>
            <a:endParaRPr lang="ko-KR" altLang="en-US" sz="14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B87B5CB-BFC4-0791-0294-AF087509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2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7" name="그림 6" descr="텍스트, 스크린샷, 현금 인출기, 실내이(가) 표시된 사진&#10;&#10;자동 생성된 설명">
            <a:extLst>
              <a:ext uri="{FF2B5EF4-FFF2-40B4-BE49-F238E27FC236}">
                <a16:creationId xmlns:a16="http://schemas.microsoft.com/office/drawing/2014/main" id="{5DA01B96-89D0-3407-37FE-19A84C152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2" y="1520709"/>
            <a:ext cx="5272665" cy="3298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181C27-14EA-DD1A-FD3A-19B6EF158FAF}"/>
              </a:ext>
            </a:extLst>
          </p:cNvPr>
          <p:cNvSpPr txBox="1"/>
          <p:nvPr/>
        </p:nvSpPr>
        <p:spPr>
          <a:xfrm>
            <a:off x="457649" y="983016"/>
            <a:ext cx="3580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(3) </a:t>
            </a:r>
            <a:r>
              <a:rPr lang="ko-KR" altLang="en-US" b="1" dirty="0"/>
              <a:t>마이크로 히터 제작  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197F0-1364-D84A-D81E-FBDF7292FF36}"/>
              </a:ext>
            </a:extLst>
          </p:cNvPr>
          <p:cNvSpPr txBox="1"/>
          <p:nvPr/>
        </p:nvSpPr>
        <p:spPr>
          <a:xfrm>
            <a:off x="618344" y="4883946"/>
            <a:ext cx="7907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/>
              <a:t>마이크로 히터 </a:t>
            </a:r>
            <a:r>
              <a:rPr lang="en-US" altLang="ko-KR" sz="1400" dirty="0"/>
              <a:t>Fabrication process</a:t>
            </a:r>
          </a:p>
          <a:p>
            <a:pPr marL="342900" indent="-342900">
              <a:buAutoNum type="arabicParenBoth"/>
            </a:pPr>
            <a:endParaRPr lang="ko-KR" altLang="en-US" sz="14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8103365-A49F-07C2-F853-A2B4CB42B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907966"/>
              </p:ext>
            </p:extLst>
          </p:nvPr>
        </p:nvGraphicFramePr>
        <p:xfrm>
          <a:off x="5980091" y="3307120"/>
          <a:ext cx="2775881" cy="1512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328112">
                  <a:extLst>
                    <a:ext uri="{9D8B030D-6E8A-4147-A177-3AD203B41FA5}">
                      <a16:colId xmlns:a16="http://schemas.microsoft.com/office/drawing/2014/main" val="2226865821"/>
                    </a:ext>
                  </a:extLst>
                </a:gridCol>
                <a:gridCol w="1447769">
                  <a:extLst>
                    <a:ext uri="{9D8B030D-6E8A-4147-A177-3AD203B41FA5}">
                      <a16:colId xmlns:a16="http://schemas.microsoft.com/office/drawing/2014/main" val="3539291102"/>
                    </a:ext>
                  </a:extLst>
                </a:gridCol>
              </a:tblGrid>
              <a:tr h="3780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LASER</a:t>
                      </a:r>
                      <a:r>
                        <a:rPr lang="en-US" altLang="ko-KR" sz="1400" baseline="0" dirty="0"/>
                        <a:t> ablation system Set up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642836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15828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100mm/sec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923896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10KHz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318864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44B2D-099E-B98F-3C98-73FF042B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8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C2299E4-4BD9-DE8B-6506-F7C5B831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70" y="1824789"/>
            <a:ext cx="3537570" cy="1332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9B1F3E-427C-06E3-B14C-880D05AC31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4" t="28526" r="20889" b="41323"/>
          <a:stretch/>
        </p:blipFill>
        <p:spPr>
          <a:xfrm>
            <a:off x="4572000" y="1809412"/>
            <a:ext cx="1567875" cy="1332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E8994A5E-C36A-3CEC-0EB6-A8692E6E2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7F4831C4-0C98-2C7A-0DB7-E0BBCB8A2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145722"/>
              </p:ext>
            </p:extLst>
          </p:nvPr>
        </p:nvGraphicFramePr>
        <p:xfrm>
          <a:off x="1106276" y="3567807"/>
          <a:ext cx="2852445" cy="2427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052316" imgH="3447288" progId="Unknown">
                  <p:embed/>
                </p:oleObj>
              </mc:Choice>
              <mc:Fallback>
                <p:oleObj r:id="rId5" imgW="4052316" imgH="3447288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276" y="3567807"/>
                        <a:ext cx="2852445" cy="24273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4">
            <a:extLst>
              <a:ext uri="{FF2B5EF4-FFF2-40B4-BE49-F238E27FC236}">
                <a16:creationId xmlns:a16="http://schemas.microsoft.com/office/drawing/2014/main" id="{25495C60-941F-5722-F8AE-B7F625043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6327CBF9-8B77-E493-C55D-6BBDE0ED2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708405"/>
              </p:ext>
            </p:extLst>
          </p:nvPr>
        </p:nvGraphicFramePr>
        <p:xfrm>
          <a:off x="4960803" y="3581412"/>
          <a:ext cx="2990817" cy="2487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053840" imgH="3366516" progId="Unknown">
                  <p:embed/>
                </p:oleObj>
              </mc:Choice>
              <mc:Fallback>
                <p:oleObj r:id="rId7" imgW="4053840" imgH="3366516" progId="Unknown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0803" y="3581412"/>
                        <a:ext cx="2990817" cy="24873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79FBD5-D407-95A9-96B5-50830C149335}"/>
              </a:ext>
            </a:extLst>
          </p:cNvPr>
          <p:cNvSpPr/>
          <p:nvPr/>
        </p:nvSpPr>
        <p:spPr>
          <a:xfrm>
            <a:off x="783767" y="3609895"/>
            <a:ext cx="3346350" cy="2487346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스크린샷, 블랙, 흑백, 천문학이(가) 표시된 사진&#10;&#10;자동 생성된 설명">
            <a:extLst>
              <a:ext uri="{FF2B5EF4-FFF2-40B4-BE49-F238E27FC236}">
                <a16:creationId xmlns:a16="http://schemas.microsoft.com/office/drawing/2014/main" id="{D993D6D4-8E00-B4FA-FE53-3200F066F45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54" y="1797718"/>
            <a:ext cx="1665111" cy="1332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0DE5DC8-72F3-DDA6-AA4A-6CC50353B418}"/>
              </a:ext>
            </a:extLst>
          </p:cNvPr>
          <p:cNvSpPr/>
          <p:nvPr/>
        </p:nvSpPr>
        <p:spPr>
          <a:xfrm>
            <a:off x="4819115" y="3623500"/>
            <a:ext cx="3346350" cy="2487346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CED121B-C578-F259-CAD1-8B55B321A503}"/>
              </a:ext>
            </a:extLst>
          </p:cNvPr>
          <p:cNvSpPr/>
          <p:nvPr/>
        </p:nvSpPr>
        <p:spPr>
          <a:xfrm>
            <a:off x="842064" y="3330927"/>
            <a:ext cx="1261056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온도측정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13FBF8B-34B2-0B54-ACDB-616D284094CE}"/>
              </a:ext>
            </a:extLst>
          </p:cNvPr>
          <p:cNvSpPr/>
          <p:nvPr/>
        </p:nvSpPr>
        <p:spPr>
          <a:xfrm>
            <a:off x="4866060" y="3326319"/>
            <a:ext cx="1261056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저항측정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46239-2FFF-6353-74B4-E722FE6C8897}"/>
              </a:ext>
            </a:extLst>
          </p:cNvPr>
          <p:cNvSpPr txBox="1"/>
          <p:nvPr/>
        </p:nvSpPr>
        <p:spPr>
          <a:xfrm>
            <a:off x="5212101" y="1086092"/>
            <a:ext cx="29908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 size 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3x3mm.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ire length :</a:t>
            </a:r>
            <a:r>
              <a:rPr lang="en-US" altLang="ko-KR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1mm to 14mm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idth :10,20,30,40,50,60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E7683-8983-0428-9A87-B96749425A22}"/>
              </a:ext>
            </a:extLst>
          </p:cNvPr>
          <p:cNvSpPr txBox="1"/>
          <p:nvPr/>
        </p:nvSpPr>
        <p:spPr>
          <a:xfrm>
            <a:off x="6174062" y="3197787"/>
            <a:ext cx="202885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Transmission Power:3.75W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Operating time:1min</a:t>
            </a:r>
            <a:endParaRPr lang="ko-KR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23AF8C91-F056-EBF7-822E-10F256DDBA6B}"/>
              </a:ext>
            </a:extLst>
          </p:cNvPr>
          <p:cNvSpPr/>
          <p:nvPr/>
        </p:nvSpPr>
        <p:spPr>
          <a:xfrm rot="10800000">
            <a:off x="1480112" y="4363614"/>
            <a:ext cx="260603" cy="1141669"/>
          </a:xfrm>
          <a:prstGeom prst="downArrow">
            <a:avLst>
              <a:gd name="adj1" fmla="val 50000"/>
              <a:gd name="adj2" fmla="val 124892"/>
            </a:avLst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27ADF19-9844-95E2-5CD0-ECC9421A55B4}"/>
              </a:ext>
            </a:extLst>
          </p:cNvPr>
          <p:cNvSpPr/>
          <p:nvPr/>
        </p:nvSpPr>
        <p:spPr>
          <a:xfrm rot="5400000">
            <a:off x="2311585" y="3595748"/>
            <a:ext cx="190484" cy="1141669"/>
          </a:xfrm>
          <a:prstGeom prst="downArrow">
            <a:avLst>
              <a:gd name="adj1" fmla="val 50000"/>
              <a:gd name="adj2" fmla="val 124892"/>
            </a:avLst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F1A7F-46CB-87D1-8CB8-E2BC6A9B2034}"/>
              </a:ext>
            </a:extLst>
          </p:cNvPr>
          <p:cNvSpPr txBox="1"/>
          <p:nvPr/>
        </p:nvSpPr>
        <p:spPr>
          <a:xfrm>
            <a:off x="252000" y="822139"/>
            <a:ext cx="3580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(4) </a:t>
            </a:r>
            <a:r>
              <a:rPr lang="ko-KR" altLang="en-US" b="1" dirty="0"/>
              <a:t>단일선 디자인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7A83B9-EA03-5984-6832-1FC31FFB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모서리가 접힌 도형 25">
            <a:extLst>
              <a:ext uri="{FF2B5EF4-FFF2-40B4-BE49-F238E27FC236}">
                <a16:creationId xmlns:a16="http://schemas.microsoft.com/office/drawing/2014/main" id="{81CE8E6A-C2BA-E0AC-714E-02FE9A23F58B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07B8CDFA-23E5-51A2-71DA-DF6079B7908A}"/>
              </a:ext>
            </a:extLst>
          </p:cNvPr>
          <p:cNvGraphicFramePr/>
          <p:nvPr/>
        </p:nvGraphicFramePr>
        <p:xfrm>
          <a:off x="573360" y="3491588"/>
          <a:ext cx="4283120" cy="255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E2514F-9237-1FA2-5D92-DD3AAE6CEBAD}"/>
              </a:ext>
            </a:extLst>
          </p:cNvPr>
          <p:cNvGrpSpPr/>
          <p:nvPr/>
        </p:nvGrpSpPr>
        <p:grpSpPr>
          <a:xfrm>
            <a:off x="578626" y="1244648"/>
            <a:ext cx="2120656" cy="1900519"/>
            <a:chOff x="580980" y="1194325"/>
            <a:chExt cx="2120656" cy="1900519"/>
          </a:xfrm>
        </p:grpSpPr>
        <p:pic>
          <p:nvPicPr>
            <p:cNvPr id="8" name="그림 7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40D99B0C-8FFA-B773-876B-022BC06A4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000"/>
            <a:stretch/>
          </p:blipFill>
          <p:spPr>
            <a:xfrm>
              <a:off x="580981" y="1194325"/>
              <a:ext cx="2120655" cy="989617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" name="그림 6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88B64E76-C791-56EC-CC5A-2AEAC527B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/>
            <a:stretch/>
          </p:blipFill>
          <p:spPr>
            <a:xfrm>
              <a:off x="580980" y="2105227"/>
              <a:ext cx="2120655" cy="989617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DF5D819-CFD4-3472-8416-7B872269F287}"/>
              </a:ext>
            </a:extLst>
          </p:cNvPr>
          <p:cNvSpPr/>
          <p:nvPr/>
        </p:nvSpPr>
        <p:spPr>
          <a:xfrm>
            <a:off x="12180365" y="1205481"/>
            <a:ext cx="1422385" cy="292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Meander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design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스크린샷, 텍스트, 블랙, 천문학이(가) 표시된 사진&#10;&#10;자동 생성된 설명">
            <a:extLst>
              <a:ext uri="{FF2B5EF4-FFF2-40B4-BE49-F238E27FC236}">
                <a16:creationId xmlns:a16="http://schemas.microsoft.com/office/drawing/2014/main" id="{6741BF0C-DA3A-05A4-897F-730176DBF01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31" y="1314742"/>
            <a:ext cx="2185875" cy="1748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EEF1D7-4727-0F0A-2D5D-0F71EBC6D085}"/>
              </a:ext>
            </a:extLst>
          </p:cNvPr>
          <p:cNvSpPr txBox="1"/>
          <p:nvPr/>
        </p:nvSpPr>
        <p:spPr>
          <a:xfrm>
            <a:off x="5128131" y="3204569"/>
            <a:ext cx="324808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Transmission Power:3.75W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Operating time:1min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Metal wire length:10mm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Metal wire width:50um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54C194C-22C6-DDA6-F941-D38736678EA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95020" y="6996800"/>
            <a:ext cx="2571750" cy="19919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993F42-7EE7-00FE-7356-5E8ABEA6920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773805" y="7067920"/>
            <a:ext cx="2571750" cy="19919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420B5C-5A35-01A3-ED16-86024A2648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39" t="39695" r="44674" b="113"/>
          <a:stretch/>
        </p:blipFill>
        <p:spPr>
          <a:xfrm>
            <a:off x="2892033" y="1268285"/>
            <a:ext cx="2043346" cy="179515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F0390B-D9F3-1169-BA77-F04A4793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19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CB19447F-E7CF-DDFD-C9E3-7D9D5494B2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0521626"/>
                  </p:ext>
                </p:extLst>
              </p:nvPr>
            </p:nvGraphicFramePr>
            <p:xfrm>
              <a:off x="5059680" y="4239265"/>
              <a:ext cx="3316534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8267">
                      <a:extLst>
                        <a:ext uri="{9D8B030D-6E8A-4147-A177-3AD203B41FA5}">
                          <a16:colId xmlns:a16="http://schemas.microsoft.com/office/drawing/2014/main" val="984358149"/>
                        </a:ext>
                      </a:extLst>
                    </a:gridCol>
                    <a:gridCol w="1658267">
                      <a:extLst>
                        <a:ext uri="{9D8B030D-6E8A-4147-A177-3AD203B41FA5}">
                          <a16:colId xmlns:a16="http://schemas.microsoft.com/office/drawing/2014/main" val="1121182338"/>
                        </a:ext>
                      </a:extLst>
                    </a:gridCol>
                  </a:tblGrid>
                  <a:tr h="32068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구부러진 횟수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면적</a:t>
                          </a:r>
                          <a:r>
                            <a:rPr lang="en-US" altLang="ko-KR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8541557"/>
                      </a:ext>
                    </a:extLst>
                  </a:tr>
                  <a:tr h="3206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9.545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97453"/>
                      </a:ext>
                    </a:extLst>
                  </a:tr>
                  <a:tr h="3206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3.726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6543710"/>
                      </a:ext>
                    </a:extLst>
                  </a:tr>
                  <a:tr h="3206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2.717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69149"/>
                      </a:ext>
                    </a:extLst>
                  </a:tr>
                  <a:tr h="3206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2.8175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826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CB19447F-E7CF-DDFD-C9E3-7D9D5494B2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0521626"/>
                  </p:ext>
                </p:extLst>
              </p:nvPr>
            </p:nvGraphicFramePr>
            <p:xfrm>
              <a:off x="5059680" y="4239265"/>
              <a:ext cx="3316534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8267">
                      <a:extLst>
                        <a:ext uri="{9D8B030D-6E8A-4147-A177-3AD203B41FA5}">
                          <a16:colId xmlns:a16="http://schemas.microsoft.com/office/drawing/2014/main" val="984358149"/>
                        </a:ext>
                      </a:extLst>
                    </a:gridCol>
                    <a:gridCol w="1658267">
                      <a:extLst>
                        <a:ext uri="{9D8B030D-6E8A-4147-A177-3AD203B41FA5}">
                          <a16:colId xmlns:a16="http://schemas.microsoft.com/office/drawing/2014/main" val="112118233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구부러진 횟수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9"/>
                          <a:stretch>
                            <a:fillRect l="-101103" t="-11667" r="-735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85415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9.545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974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3.726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65437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2.717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691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2.8175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8265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5A01331-F36C-6422-24C7-40B1AE316927}"/>
              </a:ext>
            </a:extLst>
          </p:cNvPr>
          <p:cNvSpPr txBox="1"/>
          <p:nvPr/>
        </p:nvSpPr>
        <p:spPr>
          <a:xfrm>
            <a:off x="252000" y="822139"/>
            <a:ext cx="3580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(5) </a:t>
            </a:r>
            <a:r>
              <a:rPr lang="ko-KR" altLang="en-US" b="1" dirty="0" err="1"/>
              <a:t>미앤더</a:t>
            </a:r>
            <a:r>
              <a:rPr lang="ko-KR" altLang="en-US" b="1" dirty="0"/>
              <a:t> 디자인</a:t>
            </a:r>
            <a:r>
              <a:rPr lang="en-US" altLang="ko-KR" b="1" dirty="0"/>
              <a:t>(10mm)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79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1E99BF24-A568-A34A-D3EC-55312CECB88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F1D6AE-1ECF-003B-E4AF-23B44880B598}"/>
              </a:ext>
            </a:extLst>
          </p:cNvPr>
          <p:cNvSpPr txBox="1"/>
          <p:nvPr/>
        </p:nvSpPr>
        <p:spPr>
          <a:xfrm>
            <a:off x="692412" y="1700808"/>
            <a:ext cx="28921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연구 배경 및 목적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실험방법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결과 및 고찰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결론</a:t>
            </a:r>
            <a:endParaRPr lang="en-US" altLang="ko-KR" sz="2400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AED897-A39A-3DD0-EFBC-B487B79C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12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439C144-EC9D-3ABC-3802-CA9D244AE87B}"/>
              </a:ext>
            </a:extLst>
          </p:cNvPr>
          <p:cNvSpPr txBox="1"/>
          <p:nvPr/>
        </p:nvSpPr>
        <p:spPr>
          <a:xfrm>
            <a:off x="671469" y="5729328"/>
            <a:ext cx="237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1mmX11mm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F02380-11A1-D752-E572-5DF7D9E39836}"/>
              </a:ext>
            </a:extLst>
          </p:cNvPr>
          <p:cNvSpPr txBox="1"/>
          <p:nvPr/>
        </p:nvSpPr>
        <p:spPr>
          <a:xfrm>
            <a:off x="3399722" y="5729328"/>
            <a:ext cx="237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4mmX11mm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6976B-E6EE-DC01-B45B-1023C87F4638}"/>
              </a:ext>
            </a:extLst>
          </p:cNvPr>
          <p:cNvSpPr txBox="1"/>
          <p:nvPr/>
        </p:nvSpPr>
        <p:spPr>
          <a:xfrm>
            <a:off x="6127975" y="5729328"/>
            <a:ext cx="237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7mmX11mm</a:t>
            </a:r>
            <a:endParaRPr lang="ko-KR" altLang="en-US" b="1" dirty="0"/>
          </a:p>
        </p:txBody>
      </p:sp>
      <p:pic>
        <p:nvPicPr>
          <p:cNvPr id="53" name="그림 52" descr="밤하늘이(가) 표시된 사진&#10;&#10;자동 생성된 설명">
            <a:extLst>
              <a:ext uri="{FF2B5EF4-FFF2-40B4-BE49-F238E27FC236}">
                <a16:creationId xmlns:a16="http://schemas.microsoft.com/office/drawing/2014/main" id="{7F540863-99C1-19BC-8092-BC4E0D3E3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 t="12137" r="29013" b="51771"/>
          <a:stretch/>
        </p:blipFill>
        <p:spPr>
          <a:xfrm>
            <a:off x="3318403" y="1293439"/>
            <a:ext cx="2299411" cy="1565657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1B3C93AB-AA7C-3A22-0765-20E7C44EFDD1}"/>
              </a:ext>
            </a:extLst>
          </p:cNvPr>
          <p:cNvGrpSpPr/>
          <p:nvPr/>
        </p:nvGrpSpPr>
        <p:grpSpPr>
          <a:xfrm>
            <a:off x="344754" y="3353745"/>
            <a:ext cx="8465280" cy="2750640"/>
            <a:chOff x="-9796053" y="2095680"/>
            <a:chExt cx="8465280" cy="275064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C464A4D-22F1-D452-6499-92DA001AE0AF}"/>
                </a:ext>
              </a:extLst>
            </p:cNvPr>
            <p:cNvSpPr/>
            <p:nvPr/>
          </p:nvSpPr>
          <p:spPr>
            <a:xfrm>
              <a:off x="-9796053" y="2095680"/>
              <a:ext cx="8465280" cy="275064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 descr="텍스트, 도표, 스크린샷, 라인이(가) 표시된 사진">
              <a:extLst>
                <a:ext uri="{FF2B5EF4-FFF2-40B4-BE49-F238E27FC236}">
                  <a16:creationId xmlns:a16="http://schemas.microsoft.com/office/drawing/2014/main" id="{611CD2E3-AD27-C507-B339-47815A63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84288" y="2221263"/>
              <a:ext cx="7841749" cy="2250000"/>
            </a:xfrm>
            <a:prstGeom prst="rect">
              <a:avLst/>
            </a:prstGeom>
          </p:spPr>
        </p:pic>
      </p:grpSp>
      <p:pic>
        <p:nvPicPr>
          <p:cNvPr id="60" name="그림 59" descr="스크린샷, 블랙, 흑백, 텍스트이(가) 표시된 사진&#10;&#10;자동 생성된 설명">
            <a:extLst>
              <a:ext uri="{FF2B5EF4-FFF2-40B4-BE49-F238E27FC236}">
                <a16:creationId xmlns:a16="http://schemas.microsoft.com/office/drawing/2014/main" id="{C3D09F75-5272-EB67-597F-20557EC4FBD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9" y="1161770"/>
            <a:ext cx="2227465" cy="178197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15D36AC-5CFA-4B56-9EC6-572740AABE82}"/>
              </a:ext>
            </a:extLst>
          </p:cNvPr>
          <p:cNvSpPr txBox="1"/>
          <p:nvPr/>
        </p:nvSpPr>
        <p:spPr>
          <a:xfrm>
            <a:off x="252000" y="822139"/>
            <a:ext cx="3580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(6) </a:t>
            </a:r>
            <a:r>
              <a:rPr lang="ko-KR" altLang="en-US" b="1" dirty="0" err="1"/>
              <a:t>미앤더</a:t>
            </a:r>
            <a:r>
              <a:rPr lang="ko-KR" altLang="en-US" b="1" dirty="0"/>
              <a:t> 디자인</a:t>
            </a:r>
            <a:r>
              <a:rPr lang="en-US" altLang="ko-KR" b="1" dirty="0"/>
              <a:t>(</a:t>
            </a:r>
            <a:r>
              <a:rPr lang="ko-KR" altLang="en-US" b="1" dirty="0"/>
              <a:t>동일 면적</a:t>
            </a:r>
            <a:r>
              <a:rPr lang="en-US" altLang="ko-KR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F10CE-A604-6F40-1789-B7742AE8C57A}"/>
              </a:ext>
            </a:extLst>
          </p:cNvPr>
          <p:cNvSpPr txBox="1"/>
          <p:nvPr/>
        </p:nvSpPr>
        <p:spPr>
          <a:xfrm>
            <a:off x="5955905" y="1652646"/>
            <a:ext cx="263768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Transmission Power:3.75W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Operating time:1min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20F831-CEEF-D19D-622A-087EAF5E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2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15" name="그림 14" descr="라인, 도표, 그래프, 텍스트이(가) 표시된 사진&#10;&#10;자동 생성된 설명">
            <a:extLst>
              <a:ext uri="{FF2B5EF4-FFF2-40B4-BE49-F238E27FC236}">
                <a16:creationId xmlns:a16="http://schemas.microsoft.com/office/drawing/2014/main" id="{B4EF4F61-9DA3-3F00-2E71-FD11EFE1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47" y="1636438"/>
            <a:ext cx="4244055" cy="232744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E388AB-3908-823E-EE37-5909529027EB}"/>
              </a:ext>
            </a:extLst>
          </p:cNvPr>
          <p:cNvGrpSpPr/>
          <p:nvPr/>
        </p:nvGrpSpPr>
        <p:grpSpPr>
          <a:xfrm>
            <a:off x="739547" y="1760794"/>
            <a:ext cx="2120656" cy="1900519"/>
            <a:chOff x="580980" y="1194325"/>
            <a:chExt cx="2120656" cy="1900519"/>
          </a:xfrm>
        </p:grpSpPr>
        <p:pic>
          <p:nvPicPr>
            <p:cNvPr id="17" name="그림 16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C1B82C21-5D01-3B2E-D789-612C8ED1D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000"/>
            <a:stretch/>
          </p:blipFill>
          <p:spPr>
            <a:xfrm>
              <a:off x="580981" y="1194325"/>
              <a:ext cx="2120655" cy="989617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8" name="그림 17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995CDAEC-2B87-B67D-E2BA-6EDFBE5C6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/>
            <a:stretch/>
          </p:blipFill>
          <p:spPr>
            <a:xfrm>
              <a:off x="580980" y="2105227"/>
              <a:ext cx="2120655" cy="989617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2AB7747B-28DC-8E39-259F-009FC56685B9}"/>
              </a:ext>
            </a:extLst>
          </p:cNvPr>
          <p:cNvSpPr/>
          <p:nvPr/>
        </p:nvSpPr>
        <p:spPr>
          <a:xfrm>
            <a:off x="739546" y="2875778"/>
            <a:ext cx="1001227" cy="72011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9A8B7B-CF9B-E4D5-450A-51BC6ACBECE3}"/>
              </a:ext>
            </a:extLst>
          </p:cNvPr>
          <p:cNvSpPr txBox="1"/>
          <p:nvPr/>
        </p:nvSpPr>
        <p:spPr>
          <a:xfrm>
            <a:off x="4682259" y="4140091"/>
            <a:ext cx="36561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</a:rPr>
              <a:t>Heater design: meander 3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</a:rPr>
              <a:t>Transmission Power:3.75W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</a:rPr>
              <a:t>Operating time:1min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B07000-915A-43FB-0F60-845548D395FE}"/>
              </a:ext>
            </a:extLst>
          </p:cNvPr>
          <p:cNvSpPr txBox="1"/>
          <p:nvPr/>
        </p:nvSpPr>
        <p:spPr>
          <a:xfrm>
            <a:off x="252000" y="822139"/>
            <a:ext cx="432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(7) Pulse Duration(Percent of Period) </a:t>
            </a:r>
            <a:r>
              <a:rPr lang="ko-KR" altLang="en-US" b="1" dirty="0"/>
              <a:t>제어  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0246629-1116-1156-F57F-C8AA1CD6AB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1" t="24991" r="7123" b="49784"/>
          <a:stretch/>
        </p:blipFill>
        <p:spPr>
          <a:xfrm>
            <a:off x="643046" y="3721263"/>
            <a:ext cx="3869378" cy="157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57257-8147-5FA9-FE48-E8A9BC4FB0C6}"/>
              </a:ext>
            </a:extLst>
          </p:cNvPr>
          <p:cNvSpPr txBox="1"/>
          <p:nvPr/>
        </p:nvSpPr>
        <p:spPr>
          <a:xfrm>
            <a:off x="765672" y="5423000"/>
            <a:ext cx="48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선형적으로 온도가 증가하는 모습을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D5140-92CE-B3D9-AE42-1E9950843031}"/>
              </a:ext>
            </a:extLst>
          </p:cNvPr>
          <p:cNvSpPr txBox="1"/>
          <p:nvPr/>
        </p:nvSpPr>
        <p:spPr>
          <a:xfrm>
            <a:off x="252000" y="1253243"/>
            <a:ext cx="559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무선 송신 시스템을 활용하여 온도제어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4A4B337-F902-EDFB-65E9-81D82753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7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46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ㅓㅗㅓ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D501FA-5DF7-F8EF-A51D-16914A4E4F51}"/>
              </a:ext>
            </a:extLst>
          </p:cNvPr>
          <p:cNvSpPr txBox="1"/>
          <p:nvPr/>
        </p:nvSpPr>
        <p:spPr>
          <a:xfrm>
            <a:off x="252000" y="876139"/>
            <a:ext cx="5112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(8) Flexible </a:t>
            </a:r>
            <a:r>
              <a:rPr lang="ko-KR" altLang="en-US" b="1" dirty="0"/>
              <a:t>마이크로 히터</a:t>
            </a:r>
            <a:r>
              <a:rPr lang="en-US" altLang="ko-KR" b="1" dirty="0"/>
              <a:t>, </a:t>
            </a:r>
            <a:r>
              <a:rPr lang="ko-KR" altLang="en-US" b="1" dirty="0"/>
              <a:t>일체형 안테나 작동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58ADA7-6151-4903-41F2-F1F14250E6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3"/>
          <a:stretch/>
        </p:blipFill>
        <p:spPr bwMode="auto">
          <a:xfrm>
            <a:off x="668140" y="1603516"/>
            <a:ext cx="2814200" cy="19967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그림 12" descr="스크린샷, 다채로움, 보라색, 일렉트릭 블루이(가) 표시된 사진&#10;&#10;자동 생성된 설명">
            <a:extLst>
              <a:ext uri="{FF2B5EF4-FFF2-40B4-BE49-F238E27FC236}">
                <a16:creationId xmlns:a16="http://schemas.microsoft.com/office/drawing/2014/main" id="{6E6B33D4-EF3C-899D-F43F-560C54684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44" y="1603516"/>
            <a:ext cx="2637696" cy="1978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C694F-B9BB-AB70-1C44-F39412D2AC94}"/>
              </a:ext>
            </a:extLst>
          </p:cNvPr>
          <p:cNvSpPr txBox="1"/>
          <p:nvPr/>
        </p:nvSpPr>
        <p:spPr>
          <a:xfrm>
            <a:off x="576700" y="4190052"/>
            <a:ext cx="8049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dirty="0"/>
              <a:t>Al Foil</a:t>
            </a:r>
            <a:r>
              <a:rPr lang="ko-KR" altLang="en-US" dirty="0"/>
              <a:t>을 히터</a:t>
            </a:r>
            <a:r>
              <a:rPr lang="en-US" altLang="ko-KR" dirty="0"/>
              <a:t>, </a:t>
            </a:r>
            <a:r>
              <a:rPr lang="ko-KR" altLang="en-US" dirty="0"/>
              <a:t>안테나 재료로 이용한 일체형 안테나를 제작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ko-KR" b="0" i="0" dirty="0">
              <a:effectLst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ko-KR" b="0" i="0" dirty="0">
              <a:effectLst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b="0" i="0" dirty="0">
                <a:effectLst/>
              </a:rPr>
              <a:t>PDMS, PI film</a:t>
            </a:r>
            <a:r>
              <a:rPr lang="ko-KR" altLang="en-US" b="0" i="0" dirty="0">
                <a:effectLst/>
              </a:rPr>
              <a:t>으로 유연한 마이크로 히터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b="0" i="0" dirty="0">
                <a:effectLst/>
              </a:rPr>
              <a:t>제작</a:t>
            </a:r>
            <a:r>
              <a:rPr lang="en-US" altLang="ko-KR" dirty="0"/>
              <a:t> → Flexible, Wearable</a:t>
            </a:r>
            <a:r>
              <a:rPr lang="ko-KR" altLang="en-US" dirty="0"/>
              <a:t>한 </a:t>
            </a:r>
            <a:r>
              <a:rPr lang="en-US" altLang="ko-KR" dirty="0"/>
              <a:t>device</a:t>
            </a:r>
            <a:r>
              <a:rPr lang="ko-KR" altLang="en-US" dirty="0"/>
              <a:t>제작에 용이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D68A22-AAAE-D7E9-E76C-218F632E6D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79" r="2021"/>
          <a:stretch/>
        </p:blipFill>
        <p:spPr>
          <a:xfrm rot="5400000">
            <a:off x="3736842" y="1521392"/>
            <a:ext cx="1996797" cy="216104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3A71823-7C88-2733-B835-27BE59A8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5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D925348-717B-8C8F-25D6-7D263FFC227A}"/>
              </a:ext>
            </a:extLst>
          </p:cNvPr>
          <p:cNvSpPr txBox="1"/>
          <p:nvPr/>
        </p:nvSpPr>
        <p:spPr>
          <a:xfrm>
            <a:off x="563880" y="1409700"/>
            <a:ext cx="8023860" cy="437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MEMS, Wearable, Flexible device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적용가능한 유연한 마이크로 히터를 제작하는 연구를 진행하였다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NFC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기반으로 작동되는 무선 안테나를 제작하였고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안테나를 통해 마이크로 히터의 작동을 확인 하였다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저전력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고효율의 마이크로 히터를 얻기 위해 마이크로 히터의 회로를 디자인하였고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Laser ablation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기술을 응용하여 제작하였다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lvl="0" indent="-2857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기판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100nm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Pt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두께를 가진 단일 선 마이크로 히터에서 길이가 짧고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너비가 좁은 디자인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(1mm, 10um)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가장 성능이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우수함을 확인했다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lvl="0" indent="-2857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동일한 길이에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Meander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디자인을 반복하여 회로를 제작한 경우 패턴을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 반복한 히터의 성능이 가장 우수함을 확인했다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동일한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Heating area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내에서 도선의 밀도를 변화시켜 히터를 제작하였으며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밀도가 높을수록 성능은 낮아짐을 확인했다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-&gt;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넓은 면적에서 도선의 밀도를 낮춰 제작함이 용이하다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sz="16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26CBAE-09F3-E8FA-1F0C-FDC5634C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11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38135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4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4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/>
            <a:endParaRPr lang="en-US" altLang="ko-KR" sz="4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B6C507-9D29-2677-6F57-A1C1AB21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72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32312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배경 및 목적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6C13BA5-8A6A-7B23-5163-DE2BBA4FD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01"/>
          <a:stretch/>
        </p:blipFill>
        <p:spPr>
          <a:xfrm>
            <a:off x="4086001" y="889892"/>
            <a:ext cx="5010673" cy="347008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74BD6-F49B-2663-4E9C-53B4F020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42FE48-89E3-138C-49C9-08B4459AE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0" y="889891"/>
            <a:ext cx="3896435" cy="5332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3780CE-1856-4860-2646-4F829C905CAB}"/>
              </a:ext>
            </a:extLst>
          </p:cNvPr>
          <p:cNvSpPr txBox="1"/>
          <p:nvPr/>
        </p:nvSpPr>
        <p:spPr>
          <a:xfrm>
            <a:off x="4219555" y="4562475"/>
            <a:ext cx="460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많은 굽힘 사이클 이후에도 전기적 특성이 저하되지 않고 기계적 결함이 생기지 않았다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그밖에도</a:t>
            </a:r>
            <a:r>
              <a:rPr lang="ko-KR" altLang="en-US" dirty="0"/>
              <a:t> 유연한 재료</a:t>
            </a:r>
            <a:r>
              <a:rPr lang="en-US" altLang="ko-KR" dirty="0"/>
              <a:t>, </a:t>
            </a:r>
            <a:r>
              <a:rPr lang="ko-KR" altLang="en-US" dirty="0" err="1"/>
              <a:t>고온에서</a:t>
            </a:r>
            <a:r>
              <a:rPr lang="ko-KR" altLang="en-US" dirty="0"/>
              <a:t> 안정</a:t>
            </a:r>
            <a:r>
              <a:rPr lang="en-US" altLang="ko-KR" dirty="0"/>
              <a:t>(300~400</a:t>
            </a:r>
            <a:r>
              <a:rPr lang="ko-KR" altLang="en-US" dirty="0"/>
              <a:t>도</a:t>
            </a:r>
            <a:r>
              <a:rPr lang="en-US" altLang="ko-KR" dirty="0"/>
              <a:t>)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254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endParaRPr lang="ko-KR" altLang="en-US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31AEFB6-E03C-8789-60AB-6BE038BC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1063883"/>
            <a:ext cx="9144000" cy="2467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F432C0-06A6-C030-500F-F67A9EA255AB}"/>
              </a:ext>
            </a:extLst>
          </p:cNvPr>
          <p:cNvSpPr txBox="1"/>
          <p:nvPr/>
        </p:nvSpPr>
        <p:spPr>
          <a:xfrm>
            <a:off x="1584960" y="2960288"/>
            <a:ext cx="3483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62421-6360-F8BC-38F3-D091C9BF8560}"/>
              </a:ext>
            </a:extLst>
          </p:cNvPr>
          <p:cNvSpPr txBox="1"/>
          <p:nvPr/>
        </p:nvSpPr>
        <p:spPr>
          <a:xfrm>
            <a:off x="3666308" y="2960288"/>
            <a:ext cx="3483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A481B-5DCC-37D5-5FDA-4F238CDFC129}"/>
              </a:ext>
            </a:extLst>
          </p:cNvPr>
          <p:cNvSpPr txBox="1"/>
          <p:nvPr/>
        </p:nvSpPr>
        <p:spPr>
          <a:xfrm>
            <a:off x="5503817" y="2960288"/>
            <a:ext cx="3483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79690-4FD9-633E-08AC-6A164667A61D}"/>
              </a:ext>
            </a:extLst>
          </p:cNvPr>
          <p:cNvSpPr txBox="1"/>
          <p:nvPr/>
        </p:nvSpPr>
        <p:spPr>
          <a:xfrm>
            <a:off x="7698377" y="2960288"/>
            <a:ext cx="3483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0CE59B53-7172-CC88-3A28-0579C37A7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720976"/>
                  </p:ext>
                </p:extLst>
              </p:nvPr>
            </p:nvGraphicFramePr>
            <p:xfrm>
              <a:off x="792479" y="4201817"/>
              <a:ext cx="3316534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8267">
                      <a:extLst>
                        <a:ext uri="{9D8B030D-6E8A-4147-A177-3AD203B41FA5}">
                          <a16:colId xmlns:a16="http://schemas.microsoft.com/office/drawing/2014/main" val="984358149"/>
                        </a:ext>
                      </a:extLst>
                    </a:gridCol>
                    <a:gridCol w="1658267">
                      <a:extLst>
                        <a:ext uri="{9D8B030D-6E8A-4147-A177-3AD203B41FA5}">
                          <a16:colId xmlns:a16="http://schemas.microsoft.com/office/drawing/2014/main" val="112118233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구부러진 횟수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면적</a:t>
                          </a:r>
                          <a:r>
                            <a:rPr lang="en-US" altLang="ko-KR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8541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9.545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974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3.726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65437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2.717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6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2.8175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826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0CE59B53-7172-CC88-3A28-0579C37A7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720976"/>
                  </p:ext>
                </p:extLst>
              </p:nvPr>
            </p:nvGraphicFramePr>
            <p:xfrm>
              <a:off x="792479" y="4201817"/>
              <a:ext cx="3316534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8267">
                      <a:extLst>
                        <a:ext uri="{9D8B030D-6E8A-4147-A177-3AD203B41FA5}">
                          <a16:colId xmlns:a16="http://schemas.microsoft.com/office/drawing/2014/main" val="984358149"/>
                        </a:ext>
                      </a:extLst>
                    </a:gridCol>
                    <a:gridCol w="1658267">
                      <a:extLst>
                        <a:ext uri="{9D8B030D-6E8A-4147-A177-3AD203B41FA5}">
                          <a16:colId xmlns:a16="http://schemas.microsoft.com/office/drawing/2014/main" val="112118233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구부러진 횟수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0366" t="-11667" r="-733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8541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9.545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974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3.726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65437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2.717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6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2.8175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08265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84EB2F1-EB1A-5C92-569E-A2BDF94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930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2050" name="Picture 2" descr="a) SEM photo of the microheater. (b) Schematic diagram of the... | Download  Scientific Diagram">
            <a:extLst>
              <a:ext uri="{FF2B5EF4-FFF2-40B4-BE49-F238E27FC236}">
                <a16:creationId xmlns:a16="http://schemas.microsoft.com/office/drawing/2014/main" id="{B4382E28-C86A-3C3D-6DB6-DC94E2ED8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428750"/>
            <a:ext cx="791527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B3427-3A15-B7DC-A6CC-B6C19D29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21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DA71466-6030-BCDC-4C22-5476FC98A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12" y="1532921"/>
            <a:ext cx="5115444" cy="2117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C403EA-95C9-B21F-DA7B-56897AFCF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95556" l="1597" r="98204">
                        <a14:foregroundMark x1="1996" y1="9444" x2="68663" y2="31111"/>
                        <a14:foregroundMark x1="68663" y1="31111" x2="57285" y2="58889"/>
                        <a14:foregroundMark x1="57285" y1="58889" x2="71457" y2="71111"/>
                        <a14:foregroundMark x1="71457" y1="71111" x2="68862" y2="79444"/>
                        <a14:foregroundMark x1="71257" y1="33333" x2="86228" y2="42778"/>
                        <a14:foregroundMark x1="86228" y1="42778" x2="80838" y2="18889"/>
                        <a14:foregroundMark x1="84830" y1="21667" x2="94411" y2="60556"/>
                        <a14:foregroundMark x1="94411" y1="60556" x2="92814" y2="77778"/>
                        <a14:foregroundMark x1="90020" y1="26667" x2="89820" y2="40556"/>
                        <a14:foregroundMark x1="95609" y1="41667" x2="91816" y2="30556"/>
                        <a14:foregroundMark x1="94012" y1="44444" x2="96806" y2="49444"/>
                        <a14:foregroundMark x1="97006" y1="39444" x2="95409" y2="53333"/>
                        <a14:foregroundMark x1="98204" y1="76111" x2="88224" y2="92778"/>
                        <a14:foregroundMark x1="91417" y1="95556" x2="78044" y2="86667"/>
                        <a14:foregroundMark x1="78044" y1="86667" x2="82635" y2="82222"/>
                        <a14:backgroundMark x1="3194" y1="53333" x2="1796" y2="57222"/>
                        <a14:backgroundMark x1="3593" y1="52222" x2="798" y2="67222"/>
                        <a14:backgroundMark x1="1198" y1="68889" x2="1996" y2="62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4447" y="4270796"/>
            <a:ext cx="3556705" cy="127785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22825E1-E239-1060-B509-7C066264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055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BC4512D-A867-FFA9-D015-16E73D88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1387556"/>
            <a:ext cx="7959634" cy="17787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D87C02-DA13-4337-C3B5-DD49B692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0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배경 및 목적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8C252E-D9EF-C05E-BCD7-10EA8E704FA1}"/>
              </a:ext>
            </a:extLst>
          </p:cNvPr>
          <p:cNvSpPr txBox="1"/>
          <p:nvPr/>
        </p:nvSpPr>
        <p:spPr>
          <a:xfrm>
            <a:off x="406362" y="957320"/>
            <a:ext cx="841106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MEMS/Sensor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applications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Automotive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Smart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Actuator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Energy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Biomedical system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E430C-3B53-4DE0-C3A1-4F2E7E7BC7A2}"/>
              </a:ext>
            </a:extLst>
          </p:cNvPr>
          <p:cNvSpPr txBox="1"/>
          <p:nvPr/>
        </p:nvSpPr>
        <p:spPr>
          <a:xfrm>
            <a:off x="252000" y="6430617"/>
            <a:ext cx="8640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(1) </a:t>
            </a:r>
            <a:r>
              <a:rPr lang="en-US" altLang="ko-KR" sz="800" dirty="0" err="1"/>
              <a:t>Yingli</a:t>
            </a:r>
            <a:r>
              <a:rPr lang="en-US" altLang="ko-KR" sz="800" dirty="0"/>
              <a:t> Shi;</a:t>
            </a:r>
            <a:r>
              <a:rPr lang="en-US" altLang="ko-KR" sz="8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Recent Advances in Flexible RF MEMS, Micromachines 2022, 13(7), 1088;</a:t>
            </a:r>
            <a:endParaRPr lang="en-US" altLang="ko-KR" sz="800" dirty="0"/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AC0931-0237-26D9-A9F9-535238A1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74" y="3845575"/>
            <a:ext cx="2325404" cy="1501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7E1969-8FFE-549A-7AB8-A0CFC73D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536" y="3827576"/>
            <a:ext cx="2282823" cy="1519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9D996E-F206-C082-5816-AD208ED35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3" b="96315" l="2308" r="99091">
                        <a14:foregroundMark x1="5385" y1="11390" x2="95874" y2="13903"/>
                        <a14:foregroundMark x1="95874" y1="13903" x2="95874" y2="13903"/>
                        <a14:foregroundMark x1="95874" y1="12395" x2="33636" y2="10888"/>
                        <a14:foregroundMark x1="33636" y1="10888" x2="17063" y2="31658"/>
                        <a14:foregroundMark x1="17063" y1="31658" x2="2797" y2="12563"/>
                        <a14:foregroundMark x1="2797" y1="12563" x2="2308" y2="15075"/>
                        <a14:foregroundMark x1="8182" y1="16583" x2="19091" y2="50419"/>
                        <a14:foregroundMark x1="19091" y1="50419" x2="19720" y2="27136"/>
                        <a14:foregroundMark x1="15524" y1="36683" x2="21958" y2="60134"/>
                        <a14:foregroundMark x1="21958" y1="60134" x2="26434" y2="48409"/>
                        <a14:foregroundMark x1="26713" y1="44054" x2="26573" y2="41876"/>
                        <a14:foregroundMark x1="34685" y1="34506" x2="22867" y2="57621"/>
                        <a14:foregroundMark x1="37203" y1="16583" x2="37902" y2="59129"/>
                        <a14:foregroundMark x1="34406" y1="40704" x2="37622" y2="78224"/>
                        <a14:foregroundMark x1="36993" y1="72027" x2="37343" y2="92965"/>
                        <a14:foregroundMark x1="63706" y1="90787" x2="89510" y2="88442"/>
                        <a14:foregroundMark x1="68112" y1="94137" x2="91119" y2="92295"/>
                        <a14:foregroundMark x1="65245" y1="91457" x2="72587" y2="87772"/>
                        <a14:foregroundMark x1="69091" y1="7705" x2="89650" y2="6198"/>
                        <a14:foregroundMark x1="89650" y1="6198" x2="90070" y2="5863"/>
                        <a14:foregroundMark x1="87203" y1="6198" x2="95594" y2="7370"/>
                        <a14:foregroundMark x1="98182" y1="9548" x2="97622" y2="18425"/>
                        <a14:foregroundMark x1="96084" y1="11390" x2="89021" y2="10218"/>
                        <a14:foregroundMark x1="94056" y1="17923" x2="91888" y2="44389"/>
                        <a14:foregroundMark x1="72867" y1="31156" x2="89441" y2="24958"/>
                        <a14:foregroundMark x1="71329" y1="26131" x2="82308" y2="28308"/>
                        <a14:foregroundMark x1="82308" y1="28308" x2="92098" y2="50419"/>
                        <a14:foregroundMark x1="92098" y1="50419" x2="90490" y2="82412"/>
                        <a14:foregroundMark x1="90490" y1="82412" x2="94545" y2="88442"/>
                        <a14:foregroundMark x1="93916" y1="91457" x2="66434" y2="94975"/>
                        <a14:foregroundMark x1="66434" y1="94975" x2="66154" y2="85930"/>
                        <a14:foregroundMark x1="90070" y1="52094" x2="95734" y2="26131"/>
                        <a14:foregroundMark x1="95734" y1="26131" x2="94056" y2="34171"/>
                        <a14:foregroundMark x1="98671" y1="37856" x2="99091" y2="8375"/>
                        <a14:foregroundMark x1="99091" y1="8375" x2="68112" y2="4355"/>
                        <a14:foregroundMark x1="99580" y1="14740" x2="85804" y2="3685"/>
                        <a14:foregroundMark x1="85804" y1="3685" x2="67832" y2="2178"/>
                        <a14:foregroundMark x1="69860" y1="3685" x2="92727" y2="670"/>
                        <a14:foregroundMark x1="84266" y1="1843" x2="96573" y2="1843"/>
                        <a14:foregroundMark x1="96573" y1="1843" x2="98951" y2="1508"/>
                        <a14:foregroundMark x1="65874" y1="96315" x2="78531" y2="95142"/>
                        <a14:foregroundMark x1="78531" y1="95142" x2="90140" y2="96147"/>
                        <a14:foregroundMark x1="90140" y1="96147" x2="96364" y2="95477"/>
                        <a14:foregroundMark x1="96364" y1="95812" x2="69860" y2="95812"/>
                        <a14:foregroundMark x1="71818" y1="92630" x2="86853" y2="94472"/>
                        <a14:foregroundMark x1="13077" y1="35343" x2="21329" y2="60134"/>
                        <a14:foregroundMark x1="21329" y1="60134" x2="9231" y2="44389"/>
                        <a14:foregroundMark x1="9231" y1="44389" x2="10629" y2="72362"/>
                        <a14:foregroundMark x1="10629" y1="72362" x2="10629" y2="72027"/>
                        <a14:foregroundMark x1="27622" y1="77554" x2="9091" y2="86265"/>
                        <a14:foregroundMark x1="9091" y1="86265" x2="18322" y2="88945"/>
                        <a14:foregroundMark x1="12587" y1="87772" x2="23566" y2="87437"/>
                        <a14:foregroundMark x1="23566" y1="87437" x2="11748" y2="86432"/>
                        <a14:foregroundMark x1="11748" y1="86432" x2="2308" y2="71859"/>
                        <a14:foregroundMark x1="2308" y1="71859" x2="3846" y2="29816"/>
                        <a14:foregroundMark x1="3846" y1="29816" x2="4965" y2="75712"/>
                        <a14:foregroundMark x1="4965" y1="75712" x2="3427" y2="78559"/>
                        <a14:foregroundMark x1="3916" y1="84925" x2="8042" y2="81910"/>
                        <a14:foregroundMark x1="3846" y1="80905" x2="10000" y2="84590"/>
                        <a14:foregroundMark x1="10000" y1="84590" x2="32308" y2="82580"/>
                        <a14:foregroundMark x1="32308" y1="82580" x2="24895" y2="86432"/>
                        <a14:foregroundMark x1="69860" y1="95812" x2="84755" y2="96315"/>
                        <a14:foregroundMark x1="84755" y1="96315" x2="92378" y2="95142"/>
                        <a14:backgroundMark x1="53427" y1="93635" x2="54336" y2="97822"/>
                        <a14:backgroundMark x1="53566" y1="92965" x2="47273" y2="92965"/>
                        <a14:backgroundMark x1="49091" y1="93970" x2="46224" y2="93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1844" y="1606803"/>
            <a:ext cx="4684411" cy="1849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3C1DC3-52D3-270B-0066-44236853D4E4}"/>
              </a:ext>
            </a:extLst>
          </p:cNvPr>
          <p:cNvSpPr txBox="1"/>
          <p:nvPr/>
        </p:nvSpPr>
        <p:spPr>
          <a:xfrm>
            <a:off x="5760702" y="3437107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Gas sensor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C32CE6-0270-CF8E-23FC-0EAD0661A1AB}"/>
              </a:ext>
            </a:extLst>
          </p:cNvPr>
          <p:cNvSpPr txBox="1"/>
          <p:nvPr/>
        </p:nvSpPr>
        <p:spPr>
          <a:xfrm>
            <a:off x="4098536" y="5365398"/>
            <a:ext cx="2279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Magnetic field generator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1F3483-DC8D-E4FF-77ED-0B721AA60EFB}"/>
              </a:ext>
            </a:extLst>
          </p:cNvPr>
          <p:cNvSpPr txBox="1"/>
          <p:nvPr/>
        </p:nvSpPr>
        <p:spPr>
          <a:xfrm>
            <a:off x="6457982" y="5355515"/>
            <a:ext cx="2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Wireless wearable heater</a:t>
            </a:r>
            <a:endParaRPr lang="ko-KR" altLang="en-US" sz="1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9152F-D5C9-7DD6-6B5D-1107D809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33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E8DB6D3-2E50-2EF4-CE8F-EF5AB9B0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9" y="1423707"/>
            <a:ext cx="7535327" cy="401058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239BB-C006-37E0-DF18-FA4F2A62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65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1026" name="Picture 2" descr="NFC(근거리 무선 통신 기술)의 동작 원리">
            <a:extLst>
              <a:ext uri="{FF2B5EF4-FFF2-40B4-BE49-F238E27FC236}">
                <a16:creationId xmlns:a16="http://schemas.microsoft.com/office/drawing/2014/main" id="{B51DAED5-42FA-B368-82BF-50913165E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6" y="1314995"/>
            <a:ext cx="4201614" cy="21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FA449-34BF-D08B-27F3-9AB957C6B16E}"/>
              </a:ext>
            </a:extLst>
          </p:cNvPr>
          <p:cNvSpPr txBox="1"/>
          <p:nvPr/>
        </p:nvSpPr>
        <p:spPr>
          <a:xfrm>
            <a:off x="252000" y="6453051"/>
            <a:ext cx="88223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국제특허분류</a:t>
            </a:r>
            <a:r>
              <a:rPr lang="en-US" altLang="ko-KR" sz="800" dirty="0"/>
              <a:t>(Int. Cl.) H01Q 7/00 (2006.01) H01Q 1/24 (2006.01) (21) </a:t>
            </a:r>
            <a:r>
              <a:rPr lang="ko-KR" altLang="en-US" sz="800" dirty="0"/>
              <a:t>출원번호 </a:t>
            </a:r>
            <a:r>
              <a:rPr lang="en-US" altLang="ko-KR" sz="800" dirty="0"/>
              <a:t>10-2014-0008016</a:t>
            </a:r>
            <a:endParaRPr lang="ko-KR" altLang="en-US" sz="800" dirty="0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33BBA8A-6830-6821-7CA4-0986FBF34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9" b="17302"/>
          <a:stretch/>
        </p:blipFill>
        <p:spPr bwMode="auto">
          <a:xfrm>
            <a:off x="553266" y="3577233"/>
            <a:ext cx="4757874" cy="22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6926B-3262-9FC8-EBA3-E5C963CACB29}"/>
              </a:ext>
            </a:extLst>
          </p:cNvPr>
          <p:cNvSpPr txBox="1"/>
          <p:nvPr/>
        </p:nvSpPr>
        <p:spPr>
          <a:xfrm>
            <a:off x="435429" y="840139"/>
            <a:ext cx="53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무선전력전송시스템 원리 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F34BC4E-F16A-71D3-2BA5-C3D2C4AD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0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고찰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439C144-EC9D-3ABC-3802-CA9D244AE87B}"/>
              </a:ext>
            </a:extLst>
          </p:cNvPr>
          <p:cNvSpPr txBox="1"/>
          <p:nvPr/>
        </p:nvSpPr>
        <p:spPr>
          <a:xfrm>
            <a:off x="5512871" y="5075903"/>
            <a:ext cx="237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/>
              <a:t>1mmX11mm</a:t>
            </a:r>
            <a:endParaRPr lang="ko-KR" altLang="en-US" sz="1400" dirty="0"/>
          </a:p>
        </p:txBody>
      </p:sp>
      <p:pic>
        <p:nvPicPr>
          <p:cNvPr id="57" name="그림 56" descr="텍스트, 도표, 스크린샷, 라인이(가) 표시된 사진">
            <a:extLst>
              <a:ext uri="{FF2B5EF4-FFF2-40B4-BE49-F238E27FC236}">
                <a16:creationId xmlns:a16="http://schemas.microsoft.com/office/drawing/2014/main" id="{611CD2E3-AD27-C507-B339-47815A638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89"/>
          <a:stretch/>
        </p:blipFill>
        <p:spPr>
          <a:xfrm>
            <a:off x="4712085" y="1527069"/>
            <a:ext cx="3976066" cy="35308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15D36AC-5CFA-4B56-9EC6-572740AABE82}"/>
              </a:ext>
            </a:extLst>
          </p:cNvPr>
          <p:cNvSpPr txBox="1"/>
          <p:nvPr/>
        </p:nvSpPr>
        <p:spPr>
          <a:xfrm>
            <a:off x="252000" y="822139"/>
            <a:ext cx="3580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(3) </a:t>
            </a:r>
            <a:r>
              <a:rPr lang="ko-KR" altLang="en-US" b="1" dirty="0" err="1"/>
              <a:t>미앤더</a:t>
            </a:r>
            <a:r>
              <a:rPr lang="ko-KR" altLang="en-US" b="1" dirty="0"/>
              <a:t> 디자인</a:t>
            </a:r>
            <a:r>
              <a:rPr lang="en-US" altLang="ko-KR" b="1" dirty="0"/>
              <a:t>(</a:t>
            </a:r>
            <a:r>
              <a:rPr lang="ko-KR" altLang="en-US" b="1" dirty="0"/>
              <a:t>같은 면적</a:t>
            </a:r>
            <a:r>
              <a:rPr lang="en-US" altLang="ko-KR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0468A04-DB9D-F504-0E21-B102B8D1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9" y="1541940"/>
            <a:ext cx="3976066" cy="175333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CA4E3B-1B67-56C3-2312-8225AB46C8F3}"/>
              </a:ext>
            </a:extLst>
          </p:cNvPr>
          <p:cNvSpPr/>
          <p:nvPr/>
        </p:nvSpPr>
        <p:spPr>
          <a:xfrm>
            <a:off x="1150620" y="2237740"/>
            <a:ext cx="1826260" cy="213360"/>
          </a:xfrm>
          <a:prstGeom prst="rect">
            <a:avLst/>
          </a:prstGeom>
          <a:solidFill>
            <a:srgbClr val="FFFF00">
              <a:alpha val="30000"/>
            </a:srgbClr>
          </a:solidFill>
          <a:ln w="190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9C5B7-F52D-4508-586E-CAD141E7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9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9C5B7-F52D-4508-586E-CAD141E7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AD5F6A-DCE5-CDB7-E8A3-F6703037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7" y="1134067"/>
            <a:ext cx="8526065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78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9C5B7-F52D-4508-586E-CAD141E7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41C911-E407-7609-AD5D-613F5232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5" y="886475"/>
            <a:ext cx="5293201" cy="4522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4B261-518E-5256-E24A-81F17FFCAE12}"/>
              </a:ext>
            </a:extLst>
          </p:cNvPr>
          <p:cNvSpPr txBox="1"/>
          <p:nvPr/>
        </p:nvSpPr>
        <p:spPr>
          <a:xfrm>
            <a:off x="1812174" y="5491662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폴리이이드</a:t>
            </a:r>
            <a:r>
              <a:rPr lang="ko-KR" altLang="en-US" dirty="0"/>
              <a:t> 필름 </a:t>
            </a:r>
            <a:r>
              <a:rPr lang="ko-KR" altLang="en-US" dirty="0" err="1"/>
              <a:t>물성표</a:t>
            </a:r>
            <a:r>
              <a:rPr lang="ko-KR" altLang="en-US" dirty="0"/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DA7A25-701B-9374-C82E-24D3945A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22" y="1956546"/>
            <a:ext cx="3999944" cy="27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4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9C5B7-F52D-4508-586E-CAD141E7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F4024E-A09E-DA9C-2B80-7F0E880A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5" y="678138"/>
            <a:ext cx="4153351" cy="55092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F847A1D-33E2-BF42-FF0B-FE2178C1552D}"/>
              </a:ext>
            </a:extLst>
          </p:cNvPr>
          <p:cNvSpPr/>
          <p:nvPr/>
        </p:nvSpPr>
        <p:spPr>
          <a:xfrm>
            <a:off x="739833" y="4721652"/>
            <a:ext cx="3981796" cy="231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EE62A-A6A1-8E11-36E0-AEEB6144DD86}"/>
              </a:ext>
            </a:extLst>
          </p:cNvPr>
          <p:cNvSpPr txBox="1"/>
          <p:nvPr/>
        </p:nvSpPr>
        <p:spPr>
          <a:xfrm>
            <a:off x="4896196" y="1047404"/>
            <a:ext cx="3815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PDMS</a:t>
            </a:r>
          </a:p>
          <a:p>
            <a:endParaRPr lang="en-US" altLang="ko-KR" dirty="0"/>
          </a:p>
          <a:p>
            <a:r>
              <a:rPr lang="ko-KR" altLang="en-US" dirty="0"/>
              <a:t>활용</a:t>
            </a:r>
            <a:r>
              <a:rPr lang="en-US" altLang="ko-KR" dirty="0"/>
              <a:t>:</a:t>
            </a:r>
            <a:r>
              <a:rPr lang="ko-KR" altLang="en-US" dirty="0"/>
              <a:t>반도체</a:t>
            </a:r>
            <a:r>
              <a:rPr lang="en-US" altLang="ko-KR" dirty="0"/>
              <a:t>,Bio-MEMS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CA9965-F886-67F4-99A2-BC346233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184" y="2323407"/>
            <a:ext cx="4572000" cy="31649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AEBD3B-0D4C-CE1A-856C-03370D4A09A7}"/>
              </a:ext>
            </a:extLst>
          </p:cNvPr>
          <p:cNvSpPr/>
          <p:nvPr/>
        </p:nvSpPr>
        <p:spPr>
          <a:xfrm>
            <a:off x="5095702" y="4953011"/>
            <a:ext cx="2809702" cy="56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2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9C5B7-F52D-4508-586E-CAD141E7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294E0-08BE-CD7B-F90B-FB644C66A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35111" r="10417" b="32444"/>
          <a:stretch/>
        </p:blipFill>
        <p:spPr bwMode="auto">
          <a:xfrm>
            <a:off x="470298" y="1077720"/>
            <a:ext cx="7276746" cy="206951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3BA0A-A361-DD61-F96F-E8768326E368}"/>
              </a:ext>
            </a:extLst>
          </p:cNvPr>
          <p:cNvSpPr txBox="1"/>
          <p:nvPr/>
        </p:nvSpPr>
        <p:spPr>
          <a:xfrm>
            <a:off x="1010470" y="3420812"/>
            <a:ext cx="6736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4-7.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수신 안테나의 안테나 성능 비교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(a)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coil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외경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(b)</a:t>
            </a:r>
            <a:r>
              <a:rPr lang="ko-KR" altLang="ko-KR" sz="1800" b="1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회전수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및 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(c)coil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간격에 따른 것이다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(a)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inset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이미지는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연결된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안테나 소자를 나타낸다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endParaRPr lang="en-US" altLang="ko-KR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외경이 클수록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코일수가 많을수록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코일간 간격이 좁을수록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67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9C5B7-F52D-4508-586E-CAD141E7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6F6BEF-C0A5-5E11-32E2-738F5C29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4" y="1434321"/>
            <a:ext cx="8179266" cy="160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1F7F6-7D43-5EBC-1963-65113823A4FB}"/>
              </a:ext>
            </a:extLst>
          </p:cNvPr>
          <p:cNvSpPr txBox="1"/>
          <p:nvPr/>
        </p:nvSpPr>
        <p:spPr>
          <a:xfrm>
            <a:off x="436228" y="3171039"/>
            <a:ext cx="807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고온에서의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안정적인 운전에 필요한 높은 화학적 불활성 및 높은 융점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(1768 °C)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을 가지며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넓은 온도 범위에서 고온 및 일정한 온도 저항 계수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(TCR)(3.9 × 103 ppm/°C[25])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를 가지며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이는 마이크로 히터 온도의 정확한 제어에 필수적이다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021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9C5B7-F52D-4508-586E-CAD141E7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B6B0A7-420F-E2B5-D206-84E3BDA6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4" y="1080872"/>
            <a:ext cx="7320604" cy="31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0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68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배경 및 목적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BBA32AE-E1FA-29F5-B5E2-B547DC88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979" y="1264460"/>
            <a:ext cx="2847833" cy="19196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6B5AF6-57AF-4DD8-8AD0-9023A0EDC9A3}"/>
              </a:ext>
            </a:extLst>
          </p:cNvPr>
          <p:cNvSpPr/>
          <p:nvPr/>
        </p:nvSpPr>
        <p:spPr>
          <a:xfrm>
            <a:off x="6298692" y="2869692"/>
            <a:ext cx="835152" cy="121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484077-E2FB-1C1D-0C30-C7F5C016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84" y="3475585"/>
            <a:ext cx="2668422" cy="22425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FF3835-5290-DB2C-E9B7-498B55134068}"/>
              </a:ext>
            </a:extLst>
          </p:cNvPr>
          <p:cNvSpPr txBox="1"/>
          <p:nvPr/>
        </p:nvSpPr>
        <p:spPr>
          <a:xfrm>
            <a:off x="363481" y="917197"/>
            <a:ext cx="542185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atin typeface="+mn-ea"/>
              </a:rPr>
              <a:t>MEMS/Sensor</a:t>
            </a:r>
            <a:r>
              <a:rPr lang="ko-KR" altLang="en-US" sz="2000" b="1" dirty="0">
                <a:latin typeface="+mn-ea"/>
              </a:rPr>
              <a:t>에서의 </a:t>
            </a:r>
            <a:r>
              <a:rPr lang="en-US" altLang="ko-KR" sz="2000" b="1" dirty="0">
                <a:latin typeface="+mn-ea"/>
              </a:rPr>
              <a:t>Micro Heater</a:t>
            </a:r>
          </a:p>
          <a:p>
            <a:r>
              <a:rPr lang="en-US" altLang="ko-KR" dirty="0"/>
              <a:t>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MEMS/Sensor</a:t>
            </a:r>
            <a:r>
              <a:rPr lang="ko-KR" altLang="en-US" sz="1600" dirty="0"/>
              <a:t>과 같은 복잡한 미세장치의 한 부품</a:t>
            </a:r>
            <a:endParaRPr lang="en-US" altLang="ko-KR" sz="1600" dirty="0"/>
          </a:p>
          <a:p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안테나에서 전력을 공급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</a:t>
            </a:r>
            <a:r>
              <a:rPr lang="ko-KR" altLang="en-US" sz="1600" dirty="0"/>
              <a:t> 열에너지의 형태로 변환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Target: </a:t>
            </a:r>
            <a:r>
              <a:rPr lang="ko-KR" altLang="en-US" sz="1600" dirty="0"/>
              <a:t>마이크로 단위의 극소부위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장치를 동작</a:t>
            </a:r>
            <a:r>
              <a:rPr lang="en-US" altLang="ko-KR" sz="1600" dirty="0"/>
              <a:t>, </a:t>
            </a:r>
            <a:r>
              <a:rPr lang="ko-KR" altLang="en-US" sz="1600" dirty="0"/>
              <a:t> 특정온도 확보</a:t>
            </a:r>
            <a:endParaRPr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929DA9-9C31-781E-B90C-7951CE1D8EAF}"/>
                  </a:ext>
                </a:extLst>
              </p:cNvPr>
              <p:cNvSpPr txBox="1"/>
              <p:nvPr/>
            </p:nvSpPr>
            <p:spPr>
              <a:xfrm>
                <a:off x="424193" y="3861494"/>
                <a:ext cx="5323979" cy="262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altLang="ko-KR" sz="2000" b="1" dirty="0">
                    <a:latin typeface="+mn-ea"/>
                  </a:rPr>
                  <a:t>Micro</a:t>
                </a:r>
                <a:r>
                  <a:rPr lang="ko-KR" altLang="en-US" sz="2000" b="1" dirty="0">
                    <a:latin typeface="+mn-ea"/>
                  </a:rPr>
                  <a:t> </a:t>
                </a:r>
                <a:r>
                  <a:rPr lang="en-US" altLang="ko-KR" sz="2000" b="1" dirty="0">
                    <a:latin typeface="+mn-ea"/>
                  </a:rPr>
                  <a:t>Heater </a:t>
                </a:r>
                <a:r>
                  <a:rPr lang="ko-KR" altLang="en-US" sz="2000" b="1" dirty="0">
                    <a:latin typeface="+mn-ea"/>
                  </a:rPr>
                  <a:t>원리</a:t>
                </a:r>
                <a:endParaRPr lang="en-US" altLang="ko-KR" sz="2000" b="1" dirty="0">
                  <a:latin typeface="+mn-ea"/>
                </a:endParaRPr>
              </a:p>
              <a:p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Joule’s law</a:t>
                </a:r>
                <a:r>
                  <a:rPr lang="ko-KR" altLang="en-US" dirty="0"/>
                  <a:t>를 따라 전기</a:t>
                </a:r>
                <a:r>
                  <a:rPr lang="en-US" altLang="ko-KR" dirty="0"/>
                  <a:t>E</a:t>
                </a:r>
                <a:r>
                  <a:rPr lang="en-US" altLang="ko-KR" sz="1800" dirty="0">
                    <a:latin typeface="+mn-ea"/>
                    <a:sym typeface="Wingdings" panose="05000000000000000000" pitchFamily="2" charset="2"/>
                  </a:rPr>
                  <a:t> </a:t>
                </a:r>
                <a:r>
                  <a:rPr lang="ko-KR" altLang="en-US" sz="1800" dirty="0"/>
                  <a:t> </a:t>
                </a:r>
                <a:r>
                  <a:rPr lang="ko-KR" altLang="en-US" dirty="0"/>
                  <a:t>열 </a:t>
                </a:r>
                <a:r>
                  <a:rPr lang="en-US" altLang="ko-KR" dirty="0"/>
                  <a:t>E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i="1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altLang="ko-KR" i="1" dirty="0"/>
                  <a:t>(t: </a:t>
                </a:r>
                <a:r>
                  <a:rPr lang="ko-KR" altLang="ko-KR" i="1" dirty="0"/>
                  <a:t>시간</a:t>
                </a:r>
                <a:r>
                  <a:rPr lang="en-US" altLang="ko-KR" i="1" dirty="0"/>
                  <a:t>)</a:t>
                </a:r>
                <a:endParaRPr lang="ko-KR" altLang="ko-KR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929DA9-9C31-781E-B90C-7951CE1D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93" y="3861494"/>
                <a:ext cx="5323979" cy="2622321"/>
              </a:xfrm>
              <a:prstGeom prst="rect">
                <a:avLst/>
              </a:prstGeom>
              <a:blipFill>
                <a:blip r:embed="rId5"/>
                <a:stretch>
                  <a:fillRect l="-1031" t="-1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F51439-4C92-B2B0-8178-7DCA35A727E8}"/>
              </a:ext>
            </a:extLst>
          </p:cNvPr>
          <p:cNvSpPr txBox="1"/>
          <p:nvPr/>
        </p:nvSpPr>
        <p:spPr>
          <a:xfrm>
            <a:off x="252000" y="6430617"/>
            <a:ext cx="8640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(1) Wireless Optofluidic Systems for Programmable In Vivo Pharmacology and Optogenetics</a:t>
            </a:r>
            <a:r>
              <a:rPr lang="en-US" altLang="ko-KR" sz="8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en-US" altLang="ko-KR" sz="800" dirty="0"/>
              <a:t> Jeong et al., 2015, Cell 162, 662–674 July 30, 2015 , Elsevier Inc.</a:t>
            </a:r>
          </a:p>
          <a:p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DC6C8B-4253-C3BA-24F7-6C259AA0C927}"/>
              </a:ext>
            </a:extLst>
          </p:cNvPr>
          <p:cNvSpPr/>
          <p:nvPr/>
        </p:nvSpPr>
        <p:spPr>
          <a:xfrm>
            <a:off x="5461462" y="1228460"/>
            <a:ext cx="286710" cy="2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B516CE-36EA-2968-50BE-CD868257341F}"/>
              </a:ext>
            </a:extLst>
          </p:cNvPr>
          <p:cNvSpPr/>
          <p:nvPr/>
        </p:nvSpPr>
        <p:spPr>
          <a:xfrm>
            <a:off x="5556242" y="3468031"/>
            <a:ext cx="286710" cy="2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5743088-69D8-48D8-2C37-DAEC074C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2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배경 및 목적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6724A0-D500-729B-5235-02191D469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6" t="46303"/>
          <a:stretch/>
        </p:blipFill>
        <p:spPr>
          <a:xfrm>
            <a:off x="4623342" y="1361044"/>
            <a:ext cx="4148477" cy="2004842"/>
          </a:xfrm>
          <a:prstGeom prst="rect">
            <a:avLst/>
          </a:prstGeom>
        </p:spPr>
      </p:pic>
      <p:pic>
        <p:nvPicPr>
          <p:cNvPr id="17" name="그림 16" descr="스크린샷, 원, 예술이(가) 표시된 사진&#10;&#10;자동 생성된 설명">
            <a:extLst>
              <a:ext uri="{FF2B5EF4-FFF2-40B4-BE49-F238E27FC236}">
                <a16:creationId xmlns:a16="http://schemas.microsoft.com/office/drawing/2014/main" id="{7AD35686-8B88-68B8-C2EF-62EE3E1C1F5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4" y="1702853"/>
            <a:ext cx="3376208" cy="1345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오른쪽 화살표 4">
            <a:extLst>
              <a:ext uri="{FF2B5EF4-FFF2-40B4-BE49-F238E27FC236}">
                <a16:creationId xmlns:a16="http://schemas.microsoft.com/office/drawing/2014/main" id="{076826D4-7CE4-3854-C786-BE8DA1176E6A}"/>
              </a:ext>
            </a:extLst>
          </p:cNvPr>
          <p:cNvSpPr/>
          <p:nvPr/>
        </p:nvSpPr>
        <p:spPr>
          <a:xfrm>
            <a:off x="3948952" y="2278196"/>
            <a:ext cx="758756" cy="469782"/>
          </a:xfrm>
          <a:prstGeom prst="rightArrow">
            <a:avLst>
              <a:gd name="adj1" fmla="val 50000"/>
              <a:gd name="adj2" fmla="val 72971"/>
            </a:avLst>
          </a:prstGeom>
          <a:solidFill>
            <a:srgbClr val="EEEE78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9F30A-7D91-7E3A-547D-2CC9EB182A7E}"/>
              </a:ext>
            </a:extLst>
          </p:cNvPr>
          <p:cNvSpPr txBox="1"/>
          <p:nvPr/>
        </p:nvSpPr>
        <p:spPr>
          <a:xfrm>
            <a:off x="252000" y="3831922"/>
            <a:ext cx="486863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기존의 </a:t>
            </a:r>
            <a:r>
              <a:rPr lang="en-US" altLang="ko-KR" sz="1600" dirty="0">
                <a:latin typeface="+mn-ea"/>
              </a:rPr>
              <a:t>Microheater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Si/Glass/</a:t>
            </a:r>
            <a:r>
              <a:rPr lang="en-US" altLang="ko-KR" sz="1600" dirty="0" err="1">
                <a:latin typeface="+mn-ea"/>
              </a:rPr>
              <a:t>SiC</a:t>
            </a:r>
            <a:r>
              <a:rPr lang="ko-KR" altLang="en-US" sz="1600" dirty="0">
                <a:latin typeface="+mn-ea"/>
              </a:rPr>
              <a:t> 같은 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딱딱한 기판 위에 제작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Flexible/Wearable/Biomedical Application</a:t>
            </a:r>
            <a:r>
              <a:rPr lang="ko-KR" altLang="en-US" sz="1600" dirty="0">
                <a:latin typeface="+mn-ea"/>
              </a:rPr>
              <a:t>에 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사용될 유연한 소자의 필요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PDMS, PI</a:t>
            </a:r>
            <a:r>
              <a:rPr lang="ko-KR" altLang="en-US" sz="1600" dirty="0">
                <a:latin typeface="+mn-ea"/>
              </a:rPr>
              <a:t>의 고분자재료를 사용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F1D40B-8887-22BE-11BC-D7334E659E84}"/>
              </a:ext>
            </a:extLst>
          </p:cNvPr>
          <p:cNvGrpSpPr/>
          <p:nvPr/>
        </p:nvGrpSpPr>
        <p:grpSpPr>
          <a:xfrm>
            <a:off x="4721460" y="3715689"/>
            <a:ext cx="3952240" cy="2048197"/>
            <a:chOff x="4707708" y="3702392"/>
            <a:chExt cx="3952240" cy="204819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744DAE2-9D61-5D08-BF67-525C7A050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7708" y="3702392"/>
              <a:ext cx="3952240" cy="20481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A7A366-53EA-FBD2-3397-9695D06C31E5}"/>
                </a:ext>
              </a:extLst>
            </p:cNvPr>
            <p:cNvSpPr/>
            <p:nvPr/>
          </p:nvSpPr>
          <p:spPr>
            <a:xfrm>
              <a:off x="7141669" y="5350660"/>
              <a:ext cx="166255" cy="975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754EA7-F58E-DC5A-83C2-04E434E52FB1}"/>
                </a:ext>
              </a:extLst>
            </p:cNvPr>
            <p:cNvSpPr/>
            <p:nvPr/>
          </p:nvSpPr>
          <p:spPr>
            <a:xfrm>
              <a:off x="6999315" y="5585994"/>
              <a:ext cx="415636" cy="975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B29E75-8C5E-CC5A-B9C1-23B123932C0B}"/>
              </a:ext>
            </a:extLst>
          </p:cNvPr>
          <p:cNvSpPr txBox="1"/>
          <p:nvPr/>
        </p:nvSpPr>
        <p:spPr>
          <a:xfrm>
            <a:off x="252000" y="6430617"/>
            <a:ext cx="86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(1) Shi, Y.; Shen, Z. Recent Advances in Flexible RF MEMS. Micromachines 2022, 13, 1088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27825-3497-9C0A-6684-913BE2864AC3}"/>
              </a:ext>
            </a:extLst>
          </p:cNvPr>
          <p:cNvSpPr txBox="1"/>
          <p:nvPr/>
        </p:nvSpPr>
        <p:spPr>
          <a:xfrm>
            <a:off x="457649" y="983016"/>
            <a:ext cx="19887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/>
              <a:t>연구 목적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4690-4318-CD36-2B81-7DE0C90B5947}"/>
              </a:ext>
            </a:extLst>
          </p:cNvPr>
          <p:cNvSpPr txBox="1"/>
          <p:nvPr/>
        </p:nvSpPr>
        <p:spPr>
          <a:xfrm>
            <a:off x="1253525" y="3124149"/>
            <a:ext cx="219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Si wafer, </a:t>
            </a:r>
            <a:r>
              <a:rPr lang="ko-KR" altLang="en-US" sz="1400" dirty="0"/>
              <a:t>시스템반도체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E23726-C7EA-B6D8-0B39-78EDB153F7B4}"/>
              </a:ext>
            </a:extLst>
          </p:cNvPr>
          <p:cNvSpPr txBox="1"/>
          <p:nvPr/>
        </p:nvSpPr>
        <p:spPr>
          <a:xfrm>
            <a:off x="5053187" y="3377898"/>
            <a:ext cx="3288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Flexible, Wearable, Biomedical devices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965DB-8EF5-E79B-52BE-6B6E825F40F0}"/>
              </a:ext>
            </a:extLst>
          </p:cNvPr>
          <p:cNvSpPr txBox="1"/>
          <p:nvPr/>
        </p:nvSpPr>
        <p:spPr>
          <a:xfrm>
            <a:off x="5492698" y="5848772"/>
            <a:ext cx="2409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Material</a:t>
            </a:r>
            <a:r>
              <a:rPr lang="ko-KR" altLang="en-US" sz="1400" dirty="0"/>
              <a:t> </a:t>
            </a:r>
            <a:r>
              <a:rPr lang="en-US" altLang="ko-KR" sz="1400" dirty="0"/>
              <a:t>of</a:t>
            </a:r>
            <a:r>
              <a:rPr lang="ko-KR" altLang="en-US" sz="1400" dirty="0"/>
              <a:t> </a:t>
            </a:r>
            <a:r>
              <a:rPr lang="en-US" altLang="ko-KR" sz="1400" dirty="0"/>
              <a:t>flexible MEMS </a:t>
            </a:r>
            <a:endParaRPr lang="ko-KR" altLang="en-US" sz="1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A367BE-1BB4-E5AC-8424-3442EB5F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4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배경 및 목적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3A30456-D977-EF90-92BD-F519056753CF}"/>
              </a:ext>
            </a:extLst>
          </p:cNvPr>
          <p:cNvSpPr txBox="1"/>
          <p:nvPr/>
        </p:nvSpPr>
        <p:spPr>
          <a:xfrm>
            <a:off x="249543" y="6412935"/>
            <a:ext cx="86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(1) Shi, Y.; Shen, Z. Recent Advances in Flexible RF MEMS. Micromachines 2022, 13, 1088</a:t>
            </a:r>
            <a:endParaRPr lang="ko-KR" altLang="en-US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FEE100-48B3-D244-D7CA-FD8999DC8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" t="1310" r="38758" b="53766"/>
          <a:stretch/>
        </p:blipFill>
        <p:spPr>
          <a:xfrm>
            <a:off x="5020388" y="1160380"/>
            <a:ext cx="3496610" cy="23804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09AAA2-1D18-F3EE-D180-4DC20938352D}"/>
              </a:ext>
            </a:extLst>
          </p:cNvPr>
          <p:cNvSpPr txBox="1"/>
          <p:nvPr/>
        </p:nvSpPr>
        <p:spPr>
          <a:xfrm>
            <a:off x="457649" y="983016"/>
            <a:ext cx="19887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/>
              <a:t>연구 목적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50D0DA8-E8E4-3AFC-E845-906811240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2" t="28861" r="46893" b="6951"/>
          <a:stretch/>
        </p:blipFill>
        <p:spPr bwMode="auto">
          <a:xfrm>
            <a:off x="5804670" y="3881744"/>
            <a:ext cx="1988823" cy="198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오른쪽 화살표 20">
            <a:extLst>
              <a:ext uri="{FF2B5EF4-FFF2-40B4-BE49-F238E27FC236}">
                <a16:creationId xmlns:a16="http://schemas.microsoft.com/office/drawing/2014/main" id="{D8594D1D-DC37-E6F3-7967-77511EF502D2}"/>
              </a:ext>
            </a:extLst>
          </p:cNvPr>
          <p:cNvSpPr/>
          <p:nvPr/>
        </p:nvSpPr>
        <p:spPr>
          <a:xfrm rot="5400000">
            <a:off x="2707517" y="3573389"/>
            <a:ext cx="406580" cy="148676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98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오른쪽 화살표 20">
            <a:extLst>
              <a:ext uri="{FF2B5EF4-FFF2-40B4-BE49-F238E27FC236}">
                <a16:creationId xmlns:a16="http://schemas.microsoft.com/office/drawing/2014/main" id="{A8197438-16E0-3BB5-67F6-A5294ABA9690}"/>
              </a:ext>
            </a:extLst>
          </p:cNvPr>
          <p:cNvSpPr/>
          <p:nvPr/>
        </p:nvSpPr>
        <p:spPr>
          <a:xfrm rot="5400000">
            <a:off x="2710078" y="2232569"/>
            <a:ext cx="406580" cy="148676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0975D0-B64E-C17A-7F2D-1DE2991A2BD3}"/>
              </a:ext>
            </a:extLst>
          </p:cNvPr>
          <p:cNvSpPr/>
          <p:nvPr/>
        </p:nvSpPr>
        <p:spPr>
          <a:xfrm>
            <a:off x="1290156" y="1599190"/>
            <a:ext cx="3337975" cy="1155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무선 통신기술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전자장치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생체 집적 장치의 개발 </a:t>
            </a:r>
          </a:p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374A98-58A1-6043-1157-5D0E8DE95ADC}"/>
              </a:ext>
            </a:extLst>
          </p:cNvPr>
          <p:cNvSpPr/>
          <p:nvPr/>
        </p:nvSpPr>
        <p:spPr>
          <a:xfrm>
            <a:off x="1707696" y="3172110"/>
            <a:ext cx="2502896" cy="94523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무선으로 제어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작동되는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Microheater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제작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997071-D533-C964-B850-522554ABB642}"/>
              </a:ext>
            </a:extLst>
          </p:cNvPr>
          <p:cNvSpPr/>
          <p:nvPr/>
        </p:nvSpPr>
        <p:spPr>
          <a:xfrm>
            <a:off x="692767" y="4561447"/>
            <a:ext cx="2181081" cy="11462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RF</a:t>
            </a:r>
            <a:r>
              <a:rPr lang="ko-KR" altLang="en-US" dirty="0">
                <a:solidFill>
                  <a:schemeClr val="tx1"/>
                </a:solidFill>
              </a:rPr>
              <a:t>기반 무선 전력으로 작동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온도를 제어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2B86B2-F610-AC3E-1D50-ACD4A3EEEC88}"/>
              </a:ext>
            </a:extLst>
          </p:cNvPr>
          <p:cNvSpPr/>
          <p:nvPr/>
        </p:nvSpPr>
        <p:spPr>
          <a:xfrm>
            <a:off x="2922185" y="4561447"/>
            <a:ext cx="2181081" cy="112795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NFC </a:t>
            </a:r>
            <a:r>
              <a:rPr lang="ko-KR" altLang="en-US" dirty="0">
                <a:solidFill>
                  <a:schemeClr val="tx1"/>
                </a:solidFill>
              </a:rPr>
              <a:t>무선 안테나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히터를 필름 형태로 제작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B44AE-F690-CAD0-B35D-65D71C17D342}"/>
              </a:ext>
            </a:extLst>
          </p:cNvPr>
          <p:cNvSpPr txBox="1"/>
          <p:nvPr/>
        </p:nvSpPr>
        <p:spPr>
          <a:xfrm>
            <a:off x="5669930" y="3508160"/>
            <a:ext cx="2379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RF</a:t>
            </a:r>
            <a:r>
              <a:rPr lang="ko-KR" altLang="en-US" sz="1400" dirty="0"/>
              <a:t>기반 </a:t>
            </a:r>
            <a:r>
              <a:rPr lang="en-US" altLang="ko-KR" sz="1400" dirty="0"/>
              <a:t>MEMS application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6C3549-451B-A710-09D3-2E3BD1B285DA}"/>
              </a:ext>
            </a:extLst>
          </p:cNvPr>
          <p:cNvSpPr txBox="1"/>
          <p:nvPr/>
        </p:nvSpPr>
        <p:spPr>
          <a:xfrm>
            <a:off x="5158663" y="5847520"/>
            <a:ext cx="3336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Wireless</a:t>
            </a:r>
            <a:r>
              <a:rPr lang="ko-KR" altLang="en-US" sz="1400" dirty="0"/>
              <a:t> </a:t>
            </a:r>
            <a:r>
              <a:rPr lang="en-US" altLang="ko-KR" sz="1400" dirty="0"/>
              <a:t>MEMS</a:t>
            </a:r>
            <a:r>
              <a:rPr lang="ko-KR" altLang="en-US" sz="1400" dirty="0"/>
              <a:t> </a:t>
            </a:r>
            <a:r>
              <a:rPr lang="en-US" altLang="ko-KR" sz="1400" dirty="0"/>
              <a:t>application(gas sensor)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DC39E-C4A2-AF1A-C7B1-BA59B0F2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1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배경 및 목적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B5AA37-1238-F4DF-1872-31C8BE79BFD9}"/>
              </a:ext>
            </a:extLst>
          </p:cNvPr>
          <p:cNvSpPr/>
          <p:nvPr/>
        </p:nvSpPr>
        <p:spPr>
          <a:xfrm>
            <a:off x="359024" y="5285954"/>
            <a:ext cx="2720266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①Flexible material</a:t>
            </a:r>
            <a:r>
              <a:rPr lang="ko-KR" altLang="en-US" dirty="0">
                <a:solidFill>
                  <a:schemeClr val="tx1"/>
                </a:solidFill>
              </a:rPr>
              <a:t>의 재료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EB0BED-5212-F42A-0DEF-DAECDEC954FF}"/>
              </a:ext>
            </a:extLst>
          </p:cNvPr>
          <p:cNvSpPr/>
          <p:nvPr/>
        </p:nvSpPr>
        <p:spPr>
          <a:xfrm>
            <a:off x="3222000" y="5296816"/>
            <a:ext cx="270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②NFC</a:t>
            </a:r>
            <a:r>
              <a:rPr lang="ko-KR" altLang="en-US" dirty="0">
                <a:solidFill>
                  <a:schemeClr val="tx1"/>
                </a:solidFill>
              </a:rPr>
              <a:t>기반 안테나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히터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F97EAD-892D-0447-1279-66126C8590FF}"/>
              </a:ext>
            </a:extLst>
          </p:cNvPr>
          <p:cNvSpPr/>
          <p:nvPr/>
        </p:nvSpPr>
        <p:spPr>
          <a:xfrm>
            <a:off x="6064710" y="5296816"/>
            <a:ext cx="270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③최적의 </a:t>
            </a:r>
            <a:r>
              <a:rPr lang="en-US" altLang="ko-KR" dirty="0">
                <a:solidFill>
                  <a:schemeClr val="tx1"/>
                </a:solidFill>
              </a:rPr>
              <a:t>MH</a:t>
            </a:r>
            <a:r>
              <a:rPr lang="ko-KR" altLang="en-US" dirty="0">
                <a:solidFill>
                  <a:schemeClr val="tx1"/>
                </a:solidFill>
              </a:rPr>
              <a:t>회로 디자인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5E6A4-181D-23F2-09A1-8815E17AE1D3}"/>
              </a:ext>
            </a:extLst>
          </p:cNvPr>
          <p:cNvSpPr txBox="1"/>
          <p:nvPr/>
        </p:nvSpPr>
        <p:spPr>
          <a:xfrm>
            <a:off x="581891" y="1587731"/>
            <a:ext cx="7747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마이크로 히터 성능에 영향을 미치는 요인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Material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FF0000"/>
                </a:solidFill>
              </a:rPr>
              <a:t>Pt</a:t>
            </a:r>
            <a:r>
              <a:rPr lang="en-US" altLang="ko-KR" dirty="0"/>
              <a:t>, Au, Ag, Ti, W, </a:t>
            </a:r>
            <a:r>
              <a:rPr lang="en-US" altLang="ko-KR" dirty="0" err="1"/>
              <a:t>NiCr</a:t>
            </a:r>
            <a:endParaRPr lang="en-US" altLang="ko-KR" dirty="0"/>
          </a:p>
          <a:p>
            <a:r>
              <a:rPr lang="en-US" altLang="ko-KR" b="1" dirty="0"/>
              <a:t>Temperature control</a:t>
            </a:r>
            <a:r>
              <a:rPr lang="en-US" altLang="ko-KR" dirty="0"/>
              <a:t>: Current</a:t>
            </a:r>
          </a:p>
          <a:p>
            <a:r>
              <a:rPr lang="en-US" altLang="ko-KR" b="1" dirty="0"/>
              <a:t>Design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362137C-03CA-6DC0-73ED-6C5057D0CCCB}"/>
              </a:ext>
            </a:extLst>
          </p:cNvPr>
          <p:cNvSpPr/>
          <p:nvPr/>
        </p:nvSpPr>
        <p:spPr>
          <a:xfrm>
            <a:off x="3116580" y="3649834"/>
            <a:ext cx="2910840" cy="4680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연구목적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58B502-5962-C3FA-87F3-4C23E428C3D4}"/>
              </a:ext>
            </a:extLst>
          </p:cNvPr>
          <p:cNvSpPr/>
          <p:nvPr/>
        </p:nvSpPr>
        <p:spPr>
          <a:xfrm>
            <a:off x="3116580" y="4413516"/>
            <a:ext cx="2910840" cy="5320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고효율의 유연한 무선 </a:t>
            </a:r>
            <a:r>
              <a:rPr lang="en-US" altLang="ko-KR" dirty="0">
                <a:solidFill>
                  <a:schemeClr val="tx1"/>
                </a:solidFill>
              </a:rPr>
              <a:t>MH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4A3E2-E30C-9245-43B5-0BA07F0AFAEC}"/>
              </a:ext>
            </a:extLst>
          </p:cNvPr>
          <p:cNvSpPr txBox="1"/>
          <p:nvPr/>
        </p:nvSpPr>
        <p:spPr>
          <a:xfrm>
            <a:off x="545852" y="3091836"/>
            <a:ext cx="780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FF0000"/>
                </a:solidFill>
              </a:rPr>
              <a:t>마이크로 히터 디자인에 대한 연구가 필요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20B82-54D2-72A9-8BC0-D80B7E7ADA5B}"/>
              </a:ext>
            </a:extLst>
          </p:cNvPr>
          <p:cNvSpPr txBox="1"/>
          <p:nvPr/>
        </p:nvSpPr>
        <p:spPr>
          <a:xfrm>
            <a:off x="457649" y="983016"/>
            <a:ext cx="19887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/>
              <a:t>연구 목적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29987-BF59-C725-CD58-7D48135E401D}"/>
              </a:ext>
            </a:extLst>
          </p:cNvPr>
          <p:cNvSpPr txBox="1"/>
          <p:nvPr/>
        </p:nvSpPr>
        <p:spPr>
          <a:xfrm>
            <a:off x="186960" y="6374848"/>
            <a:ext cx="877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(1) Microheater: material, design, fabrication, temperature control, and applications—a role in COVID‑19; Z. E. Jeroish1; Springer </a:t>
            </a:r>
            <a:r>
              <a:rPr lang="en-US" altLang="ko-KR" sz="800" dirty="0" err="1"/>
              <a:t>Science+Business</a:t>
            </a:r>
            <a:r>
              <a:rPr lang="en-US" altLang="ko-KR" sz="800" dirty="0"/>
              <a:t> Media, LLC, part of Springer Nature 2021</a:t>
            </a:r>
            <a:endParaRPr lang="ko-KR" altLang="en-US" sz="800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F2E8F3C-D7AC-E043-0CFB-C5823411B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4482761" y="4148639"/>
            <a:ext cx="258308" cy="2219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4482761" y="4992621"/>
            <a:ext cx="258308" cy="2219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0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E6B0437-547C-AEE9-EA01-E7BAD557C28C}"/>
              </a:ext>
            </a:extLst>
          </p:cNvPr>
          <p:cNvSpPr txBox="1"/>
          <p:nvPr/>
        </p:nvSpPr>
        <p:spPr>
          <a:xfrm>
            <a:off x="568209" y="3608034"/>
            <a:ext cx="712834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Micro heater </a:t>
            </a:r>
            <a:r>
              <a:rPr lang="ko-KR" altLang="en-US" b="1" dirty="0"/>
              <a:t>회로 제작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/>
              <a:t>Photolithography </a:t>
            </a:r>
            <a:r>
              <a:rPr lang="ko-KR" altLang="en-US" dirty="0"/>
              <a:t>공정의 </a:t>
            </a:r>
            <a:r>
              <a:rPr lang="en-US" altLang="ko-KR" dirty="0"/>
              <a:t>Photo mask </a:t>
            </a:r>
            <a:r>
              <a:rPr lang="ko-KR" altLang="en-US" dirty="0"/>
              <a:t>제작 과정을 생략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/>
              <a:t>비용</a:t>
            </a:r>
            <a:r>
              <a:rPr lang="en-US" altLang="ko-KR" dirty="0"/>
              <a:t>/</a:t>
            </a:r>
            <a:r>
              <a:rPr lang="ko-KR" altLang="en-US" dirty="0"/>
              <a:t>시간의 효율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/>
              <a:t>Micro-scale</a:t>
            </a:r>
            <a:r>
              <a:rPr lang="ko-KR" altLang="en-US" dirty="0"/>
              <a:t>에서 활용 가능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0ADCB-F495-9C17-39DD-4D4B1E23831B}"/>
              </a:ext>
            </a:extLst>
          </p:cNvPr>
          <p:cNvSpPr txBox="1"/>
          <p:nvPr/>
        </p:nvSpPr>
        <p:spPr>
          <a:xfrm>
            <a:off x="457648" y="983016"/>
            <a:ext cx="339673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(1) LASER ablation</a:t>
            </a:r>
            <a:endParaRPr lang="ko-KR" altLang="en-US" b="1" dirty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C9FE52-3998-6E1F-A091-25618A5DC4B3}"/>
              </a:ext>
            </a:extLst>
          </p:cNvPr>
          <p:cNvSpPr txBox="1"/>
          <p:nvPr/>
        </p:nvSpPr>
        <p:spPr>
          <a:xfrm>
            <a:off x="252000" y="6402932"/>
            <a:ext cx="841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Li, D.; </a:t>
            </a:r>
            <a:r>
              <a:rPr lang="en-US" altLang="ko-KR" sz="1000" dirty="0" err="1"/>
              <a:t>Ruan</a:t>
            </a:r>
            <a:r>
              <a:rPr lang="en-US" altLang="ko-KR" sz="1000" dirty="0"/>
              <a:t>, Y.; Chen, C.; He, W.; Chi, C.; Lin, Q. Design and Thermal Analysis of Flexible Microheaters. Micromachines 2022, 13, 1037.</a:t>
            </a:r>
          </a:p>
          <a:p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Fabrication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platinum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microheater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alumina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substrate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by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micro-pen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 and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laser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sintering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ElsevierGulliver"/>
              </a:rPr>
              <a:t>,</a:t>
            </a:r>
            <a:r>
              <a:rPr lang="en-US" altLang="ko-KR" sz="1000" b="0" i="0" dirty="0">
                <a:solidFill>
                  <a:srgbClr val="1F1F1F"/>
                </a:solidFill>
                <a:effectLst/>
              </a:rPr>
              <a:t> Z.X.</a:t>
            </a:r>
            <a:r>
              <a:rPr lang="en-US" altLang="ko-KR" sz="1000" b="0" i="0" u="sng" dirty="0">
                <a:solidFill>
                  <a:srgbClr val="1F1F1F"/>
                </a:solidFill>
                <a:effectLst/>
              </a:rPr>
              <a:t> </a:t>
            </a:r>
            <a:r>
              <a:rPr lang="en-US" altLang="ko-KR" sz="1000" b="0" i="0" dirty="0">
                <a:solidFill>
                  <a:srgbClr val="1F1F1F"/>
                </a:solidFill>
                <a:effectLst/>
              </a:rPr>
              <a:t>Cai Thin Solid Films, 31 March 2011, Pages 3893-3896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ea typeface="ElsevierGulliver"/>
            </a:endParaRPr>
          </a:p>
          <a:p>
            <a:endParaRPr lang="ko-KR" altLang="en-US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F728BF-90EA-FEF2-D7E0-9E5A8B47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43"/>
          <a:stretch/>
        </p:blipFill>
        <p:spPr bwMode="auto">
          <a:xfrm>
            <a:off x="6853850" y="1509242"/>
            <a:ext cx="1906531" cy="202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298E9B1-14DF-25B5-A332-B55DADD76367}"/>
              </a:ext>
            </a:extLst>
          </p:cNvPr>
          <p:cNvSpPr txBox="1"/>
          <p:nvPr/>
        </p:nvSpPr>
        <p:spPr>
          <a:xfrm>
            <a:off x="568209" y="5337823"/>
            <a:ext cx="746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Photomask                                                          2D/3D modeling</a:t>
            </a:r>
            <a:r>
              <a:rPr lang="ko-KR" altLang="en-US" dirty="0"/>
              <a:t> </a:t>
            </a:r>
            <a:r>
              <a:rPr lang="en-US" altLang="ko-KR" dirty="0"/>
              <a:t>process</a:t>
            </a:r>
          </a:p>
          <a:p>
            <a:r>
              <a:rPr lang="en-US" altLang="ko-KR" dirty="0"/>
              <a:t>- Patterning                                                            Laser ablation</a:t>
            </a:r>
            <a:endParaRPr lang="ko-KR" altLang="en-US" dirty="0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5D6FD536-726E-B004-5337-18E71117745B}"/>
              </a:ext>
            </a:extLst>
          </p:cNvPr>
          <p:cNvSpPr/>
          <p:nvPr/>
        </p:nvSpPr>
        <p:spPr>
          <a:xfrm>
            <a:off x="2533701" y="5609670"/>
            <a:ext cx="1504709" cy="29601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C3F310-C9E5-18EA-3583-3F525475CEBA}"/>
              </a:ext>
            </a:extLst>
          </p:cNvPr>
          <p:cNvSpPr txBox="1"/>
          <p:nvPr/>
        </p:nvSpPr>
        <p:spPr>
          <a:xfrm>
            <a:off x="2962889" y="5355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대체</a:t>
            </a:r>
          </a:p>
        </p:txBody>
      </p:sp>
      <p:pic>
        <p:nvPicPr>
          <p:cNvPr id="27" name="그림 2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7C8F2BB-7249-A755-F5B5-4640380F7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r="8898"/>
          <a:stretch/>
        </p:blipFill>
        <p:spPr>
          <a:xfrm>
            <a:off x="650571" y="1434308"/>
            <a:ext cx="5937577" cy="1839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87E44F-9292-B3D0-C9BB-C037FA2F44A6}"/>
              </a:ext>
            </a:extLst>
          </p:cNvPr>
          <p:cNvSpPr txBox="1"/>
          <p:nvPr/>
        </p:nvSpPr>
        <p:spPr>
          <a:xfrm>
            <a:off x="568209" y="1445032"/>
            <a:ext cx="142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기존 제작법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B42046-B00E-4FA6-266B-D65C4F6F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1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288FD631-F8AB-FA94-8B58-398BD42E9D7D}"/>
              </a:ext>
            </a:extLst>
          </p:cNvPr>
          <p:cNvSpPr/>
          <p:nvPr/>
        </p:nvSpPr>
        <p:spPr>
          <a:xfrm>
            <a:off x="252000" y="750138"/>
            <a:ext cx="8640000" cy="5563298"/>
          </a:xfrm>
          <a:prstGeom prst="foldedCorner">
            <a:avLst>
              <a:gd name="adj" fmla="val 3930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FD49-A8CF-6F3C-D6EA-32CCB8005C02}"/>
              </a:ext>
            </a:extLst>
          </p:cNvPr>
          <p:cNvSpPr txBox="1"/>
          <p:nvPr/>
        </p:nvSpPr>
        <p:spPr>
          <a:xfrm>
            <a:off x="252000" y="120022"/>
            <a:ext cx="8640000" cy="72011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실험방법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9A8A0-2A8E-AD5C-2D6D-9E8DF933D3C6}"/>
              </a:ext>
            </a:extLst>
          </p:cNvPr>
          <p:cNvGrpSpPr/>
          <p:nvPr/>
        </p:nvGrpSpPr>
        <p:grpSpPr>
          <a:xfrm>
            <a:off x="252000" y="750139"/>
            <a:ext cx="8640000" cy="54000"/>
            <a:chOff x="252000" y="911503"/>
            <a:chExt cx="8640000" cy="54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CB94CC-3CA4-526E-7272-73E719AFD6C8}"/>
                </a:ext>
              </a:extLst>
            </p:cNvPr>
            <p:cNvSpPr/>
            <p:nvPr/>
          </p:nvSpPr>
          <p:spPr>
            <a:xfrm>
              <a:off x="252000" y="911503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68A03E-6CD9-B5C3-36A8-1474F9A4BE3C}"/>
                </a:ext>
              </a:extLst>
            </p:cNvPr>
            <p:cNvSpPr/>
            <p:nvPr/>
          </p:nvSpPr>
          <p:spPr>
            <a:xfrm>
              <a:off x="252000" y="947503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8E4003-C5A7-915F-5FD0-89551EF3D977}"/>
              </a:ext>
            </a:extLst>
          </p:cNvPr>
          <p:cNvGrpSpPr/>
          <p:nvPr/>
        </p:nvGrpSpPr>
        <p:grpSpPr>
          <a:xfrm>
            <a:off x="252000" y="6241436"/>
            <a:ext cx="8640000" cy="72000"/>
            <a:chOff x="252000" y="6241436"/>
            <a:chExt cx="8640000" cy="72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2A7257-73C7-6732-5DD8-6B1FAC1FBFC3}"/>
                </a:ext>
              </a:extLst>
            </p:cNvPr>
            <p:cNvSpPr/>
            <p:nvPr/>
          </p:nvSpPr>
          <p:spPr>
            <a:xfrm>
              <a:off x="252000" y="6259436"/>
              <a:ext cx="8640000" cy="5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E6C4D1-6828-D0B6-98F6-7FB3B6586647}"/>
                </a:ext>
              </a:extLst>
            </p:cNvPr>
            <p:cNvSpPr/>
            <p:nvPr/>
          </p:nvSpPr>
          <p:spPr>
            <a:xfrm>
              <a:off x="252000" y="6241436"/>
              <a:ext cx="8640000" cy="1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2081A97-1E5E-DC7F-3436-4FD0EBC52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995" y="1727815"/>
            <a:ext cx="2520000" cy="28169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C8746F0-9395-C218-B05F-5C60664C5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3"/>
          <a:stretch/>
        </p:blipFill>
        <p:spPr bwMode="auto">
          <a:xfrm rot="5400000">
            <a:off x="3405477" y="1990136"/>
            <a:ext cx="2818800" cy="2290456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 Box 45135">
            <a:extLst>
              <a:ext uri="{FF2B5EF4-FFF2-40B4-BE49-F238E27FC236}">
                <a16:creationId xmlns:a16="http://schemas.microsoft.com/office/drawing/2014/main" id="{8AFAC1E1-7DD4-E7B1-9FB9-711C7705E54E}"/>
              </a:ext>
            </a:extLst>
          </p:cNvPr>
          <p:cNvSpPr txBox="1"/>
          <p:nvPr/>
        </p:nvSpPr>
        <p:spPr>
          <a:xfrm>
            <a:off x="891995" y="4641948"/>
            <a:ext cx="2592724" cy="44319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ctr">
              <a:lnSpc>
                <a:spcPct val="160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kern="100" dirty="0">
                <a:effectLst/>
                <a:ea typeface="맑은 고딕"/>
                <a:cs typeface="Times New Roman"/>
              </a:rPr>
              <a:t>LASER system </a:t>
            </a:r>
            <a:r>
              <a:rPr lang="ko-KR" kern="100" dirty="0">
                <a:effectLst/>
                <a:ea typeface="맑은 고딕"/>
                <a:cs typeface="Times New Roman"/>
              </a:rPr>
              <a:t>개략도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540FC-C78F-44C1-6E88-C6C9ABF44026}"/>
              </a:ext>
            </a:extLst>
          </p:cNvPr>
          <p:cNvSpPr txBox="1"/>
          <p:nvPr/>
        </p:nvSpPr>
        <p:spPr>
          <a:xfrm>
            <a:off x="3854379" y="4678881"/>
            <a:ext cx="181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dirty="0"/>
              <a:t>LASER system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B0437-547C-AEE9-EA01-E7BAD557C28C}"/>
              </a:ext>
            </a:extLst>
          </p:cNvPr>
          <p:cNvSpPr txBox="1"/>
          <p:nvPr/>
        </p:nvSpPr>
        <p:spPr>
          <a:xfrm>
            <a:off x="453530" y="5219093"/>
            <a:ext cx="7128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/>
              <a:t>Photolithography </a:t>
            </a:r>
            <a:r>
              <a:rPr lang="ko-KR" altLang="en-US" dirty="0"/>
              <a:t>공정의 </a:t>
            </a:r>
            <a:r>
              <a:rPr lang="en-US" altLang="ko-KR" dirty="0"/>
              <a:t>Photomask </a:t>
            </a:r>
            <a:r>
              <a:rPr lang="ko-KR" altLang="en-US" dirty="0"/>
              <a:t>제작 과정을 생략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/>
              <a:t>LASER system</a:t>
            </a:r>
            <a:r>
              <a:rPr lang="ko-KR" altLang="ko-KR" dirty="0"/>
              <a:t>의 주요 </a:t>
            </a:r>
            <a:r>
              <a:rPr lang="ko-KR" altLang="en-US" dirty="0"/>
              <a:t>조건</a:t>
            </a:r>
            <a:r>
              <a:rPr lang="en-US" altLang="ko-KR" dirty="0"/>
              <a:t>: LASER power, speed, frequency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042BE-4BBF-8BC9-9288-4FC121351153}"/>
              </a:ext>
            </a:extLst>
          </p:cNvPr>
          <p:cNvSpPr txBox="1"/>
          <p:nvPr/>
        </p:nvSpPr>
        <p:spPr>
          <a:xfrm>
            <a:off x="6205928" y="1880482"/>
            <a:ext cx="232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93B1DA0-A31D-38D6-6CB3-72B4ADFEF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21103"/>
              </p:ext>
            </p:extLst>
          </p:nvPr>
        </p:nvGraphicFramePr>
        <p:xfrm>
          <a:off x="6221356" y="2549515"/>
          <a:ext cx="246499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0644">
                  <a:extLst>
                    <a:ext uri="{9D8B030D-6E8A-4147-A177-3AD203B41FA5}">
                      <a16:colId xmlns:a16="http://schemas.microsoft.com/office/drawing/2014/main" val="3448715606"/>
                    </a:ext>
                  </a:extLst>
                </a:gridCol>
                <a:gridCol w="1574352">
                  <a:extLst>
                    <a:ext uri="{9D8B030D-6E8A-4147-A177-3AD203B41FA5}">
                      <a16:colId xmlns:a16="http://schemas.microsoft.com/office/drawing/2014/main" val="1238317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Fiber laser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7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깊이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0.4mm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90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≤7000mm/s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17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 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4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0.002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579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74B9F0A-3899-8DF7-3788-540ABEB70ED9}"/>
              </a:ext>
            </a:extLst>
          </p:cNvPr>
          <p:cNvSpPr txBox="1"/>
          <p:nvPr/>
        </p:nvSpPr>
        <p:spPr>
          <a:xfrm>
            <a:off x="6644550" y="467888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dirty="0"/>
              <a:t>LASER </a:t>
            </a:r>
            <a:r>
              <a:rPr lang="ko-KR" altLang="en-US" dirty="0"/>
              <a:t>성능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0ADCB-F495-9C17-39DD-4D4B1E23831B}"/>
              </a:ext>
            </a:extLst>
          </p:cNvPr>
          <p:cNvSpPr txBox="1"/>
          <p:nvPr/>
        </p:nvSpPr>
        <p:spPr>
          <a:xfrm>
            <a:off x="457648" y="983016"/>
            <a:ext cx="339673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(1) LASER ablation </a:t>
            </a:r>
            <a:endParaRPr lang="ko-KR" altLang="en-US" b="1" dirty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A3BCB-0C90-4A0F-CE40-2DDDCBC2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2BB4-8833-401E-9ACB-527EC5011C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58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10415</TotalTime>
  <Words>3413</Words>
  <Application>Microsoft Office PowerPoint</Application>
  <PresentationFormat>화면 슬라이드 쇼(4:3)</PresentationFormat>
  <Paragraphs>620</Paragraphs>
  <Slides>38</Slides>
  <Notes>38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Bandal</vt:lpstr>
      <vt:lpstr>HY헤드라인M</vt:lpstr>
      <vt:lpstr>noto</vt:lpstr>
      <vt:lpstr>맑은 고딕</vt:lpstr>
      <vt:lpstr>Arial</vt:lpstr>
      <vt:lpstr>Calibri</vt:lpstr>
      <vt:lpstr>Calibri Light</vt:lpstr>
      <vt:lpstr>Cambria Math</vt:lpstr>
      <vt:lpstr>Open Sans</vt:lpstr>
      <vt:lpstr>Wingdings</vt:lpstr>
      <vt:lpstr>Office 테마</vt:lpstr>
      <vt:lpstr>Unknown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박상호</dc:creator>
  <cp:lastModifiedBy>박상호</cp:lastModifiedBy>
  <cp:revision>78</cp:revision>
  <cp:lastPrinted>2023-12-04T06:55:25Z</cp:lastPrinted>
  <dcterms:created xsi:type="dcterms:W3CDTF">2023-10-24T02:24:45Z</dcterms:created>
  <dcterms:modified xsi:type="dcterms:W3CDTF">2023-12-05T07:52:47Z</dcterms:modified>
</cp:coreProperties>
</file>